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8" r:id="rId1"/>
  </p:sldMasterIdLst>
  <p:sldIdLst>
    <p:sldId id="256" r:id="rId2"/>
    <p:sldId id="257" r:id="rId3"/>
    <p:sldId id="258" r:id="rId4"/>
    <p:sldId id="288" r:id="rId5"/>
    <p:sldId id="259" r:id="rId6"/>
    <p:sldId id="260" r:id="rId7"/>
    <p:sldId id="261" r:id="rId8"/>
    <p:sldId id="262" r:id="rId9"/>
    <p:sldId id="263" r:id="rId10"/>
    <p:sldId id="264" r:id="rId11"/>
    <p:sldId id="266" r:id="rId12"/>
    <p:sldId id="276" r:id="rId13"/>
    <p:sldId id="267" r:id="rId14"/>
    <p:sldId id="268" r:id="rId15"/>
    <p:sldId id="269" r:id="rId16"/>
    <p:sldId id="272" r:id="rId17"/>
    <p:sldId id="273" r:id="rId18"/>
    <p:sldId id="274" r:id="rId19"/>
    <p:sldId id="275" r:id="rId20"/>
    <p:sldId id="277" r:id="rId21"/>
    <p:sldId id="278" r:id="rId22"/>
    <p:sldId id="279" r:id="rId23"/>
    <p:sldId id="282" r:id="rId24"/>
    <p:sldId id="283" r:id="rId25"/>
    <p:sldId id="289" r:id="rId26"/>
    <p:sldId id="287"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14" autoAdjust="0"/>
    <p:restoredTop sz="94660"/>
  </p:normalViewPr>
  <p:slideViewPr>
    <p:cSldViewPr snapToGrid="0">
      <p:cViewPr varScale="1">
        <p:scale>
          <a:sx n="73" d="100"/>
          <a:sy n="73" d="100"/>
        </p:scale>
        <p:origin x="-59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910080" y="359898"/>
            <a:ext cx="987552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5923F103-BC34-4FE4-A40E-EDDEECFDA5D0}" type="datetimeFigureOut">
              <a:rPr lang="en-US" smtClean="0"/>
              <a:pPr/>
              <a:t>10/22/2022</a:t>
            </a:fld>
            <a:endParaRPr lang="en-US" dirty="0"/>
          </a:p>
        </p:txBody>
      </p:sp>
      <p:sp>
        <p:nvSpPr>
          <p:cNvPr id="20" name="19 Altbilgi Yer Tutucusu"/>
          <p:cNvSpPr>
            <a:spLocks noGrp="1"/>
          </p:cNvSpPr>
          <p:nvPr>
            <p:ph type="ftr" sz="quarter" idx="11"/>
          </p:nvPr>
        </p:nvSpPr>
        <p:spPr/>
        <p:txBody>
          <a:bodyPr/>
          <a:lstStyle>
            <a:extLst/>
          </a:lstStyle>
          <a:p>
            <a:endParaRPr lang="en-US" dirty="0"/>
          </a:p>
        </p:txBody>
      </p:sp>
      <p:sp>
        <p:nvSpPr>
          <p:cNvPr id="10" name="9 Slayt Numarası Yer Tutucusu"/>
          <p:cNvSpPr>
            <a:spLocks noGrp="1"/>
          </p:cNvSpPr>
          <p:nvPr>
            <p:ph type="sldNum" sz="quarter" idx="12"/>
          </p:nvPr>
        </p:nvSpPr>
        <p:spPr/>
        <p:txBody>
          <a:bodyPr/>
          <a:lstStyle>
            <a:extLst/>
          </a:lstStyle>
          <a:p>
            <a:fld id="{D57F1E4F-1CFF-5643-939E-217C01CDF565}" type="slidenum">
              <a:rPr lang="en-US" smtClean="0"/>
              <a:pPr/>
              <a:t>‹#›</a:t>
            </a:fld>
            <a:endParaRPr lang="en-US" dirty="0"/>
          </a:p>
        </p:txBody>
      </p:sp>
      <p:sp>
        <p:nvSpPr>
          <p:cNvPr id="8" name="7 Oval"/>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BE451C3-0FF4-47C4-B829-773ADF60F88C}" type="datetimeFigureOut">
              <a:rPr lang="en-US" smtClean="0"/>
              <a:pPr/>
              <a:t>10/22/2022</a:t>
            </a:fld>
            <a:endParaRPr lang="en-US" dirty="0"/>
          </a:p>
        </p:txBody>
      </p:sp>
      <p:sp>
        <p:nvSpPr>
          <p:cNvPr id="5" name="4 Altbilgi Yer Tutucusu"/>
          <p:cNvSpPr>
            <a:spLocks noGrp="1"/>
          </p:cNvSpPr>
          <p:nvPr>
            <p:ph type="ftr" sz="quarter" idx="11"/>
          </p:nvPr>
        </p:nvSpPr>
        <p:spPr/>
        <p:txBody>
          <a:bodyPr/>
          <a:lstStyle>
            <a:extLst/>
          </a:lstStyle>
          <a:p>
            <a:endParaRPr lang="en-US" dirty="0"/>
          </a:p>
        </p:txBody>
      </p:sp>
      <p:sp>
        <p:nvSpPr>
          <p:cNvPr id="6" name="5 Slayt Numarası Yer Tutucusu"/>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9144000" y="274640"/>
            <a:ext cx="24384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524000" y="274641"/>
            <a:ext cx="7416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CDA879A6-0FD0-4734-A311-86BFCA472E6E}" type="datetimeFigureOut">
              <a:rPr lang="en-US" smtClean="0"/>
              <a:pPr/>
              <a:t>10/22/2022</a:t>
            </a:fld>
            <a:endParaRPr lang="en-US" dirty="0"/>
          </a:p>
        </p:txBody>
      </p:sp>
      <p:sp>
        <p:nvSpPr>
          <p:cNvPr id="5" name="4 Altbilgi Yer Tutucusu"/>
          <p:cNvSpPr>
            <a:spLocks noGrp="1"/>
          </p:cNvSpPr>
          <p:nvPr>
            <p:ph type="ftr" sz="quarter" idx="11"/>
          </p:nvPr>
        </p:nvSpPr>
        <p:spPr/>
        <p:txBody>
          <a:bodyPr/>
          <a:lstStyle>
            <a:extLst/>
          </a:lstStyle>
          <a:p>
            <a:endParaRPr lang="en-US" dirty="0"/>
          </a:p>
        </p:txBody>
      </p:sp>
      <p:sp>
        <p:nvSpPr>
          <p:cNvPr id="6" name="5 Slayt Numarası Yer Tutucusu"/>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81877" y="982134"/>
            <a:ext cx="8453907" cy="2696632"/>
          </a:xfrm>
        </p:spPr>
        <p:txBody>
          <a:bodyPr/>
          <a:lstStyle>
            <a:lvl1pPr>
              <a:defRPr sz="4000"/>
            </a:lvl1pPr>
          </a:lstStyle>
          <a:p>
            <a:r>
              <a:rPr lang="tr-TR"/>
              <a:t>Asıl başlık stilini düzenlemek için tıklayın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0" name="Text Placeholder 3"/>
          <p:cNvSpPr>
            <a:spLocks noGrp="1"/>
          </p:cNvSpPr>
          <p:nvPr>
            <p:ph type="body" sz="half" idx="2"/>
          </p:nvPr>
        </p:nvSpPr>
        <p:spPr>
          <a:xfrm>
            <a:off x="1154956" y="5029201"/>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AD9FF7F-6988-44CC-821B-644E70CD2F73}" type="datetimeFigureOut">
              <a:rPr lang="en-US" dirty="0"/>
              <a:pPr/>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19C9CA7B-DFD4-44B5-8C60-D14B8CD1FB59}" type="datetimeFigureOut">
              <a:rPr lang="en-US" smtClean="0"/>
              <a:pPr/>
              <a:t>10/22/2022</a:t>
            </a:fld>
            <a:endParaRPr lang="en-US" dirty="0"/>
          </a:p>
        </p:txBody>
      </p:sp>
      <p:sp>
        <p:nvSpPr>
          <p:cNvPr id="5" name="4 Altbilgi Yer Tutucusu"/>
          <p:cNvSpPr>
            <a:spLocks noGrp="1"/>
          </p:cNvSpPr>
          <p:nvPr>
            <p:ph type="ftr" sz="quarter" idx="11"/>
          </p:nvPr>
        </p:nvSpPr>
        <p:spPr/>
        <p:txBody>
          <a:bodyPr/>
          <a:lstStyle>
            <a:extLst/>
          </a:lstStyle>
          <a:p>
            <a:endParaRPr lang="en-US" dirty="0"/>
          </a:p>
        </p:txBody>
      </p:sp>
      <p:sp>
        <p:nvSpPr>
          <p:cNvPr id="6" name="5 Slayt Numarası Yer Tutucusu"/>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2BE451C3-0FF4-47C4-B829-773ADF60F88C}" type="datetimeFigureOut">
              <a:rPr lang="en-US" smtClean="0"/>
              <a:pPr/>
              <a:t>10/22/2022</a:t>
            </a:fld>
            <a:endParaRPr lang="en-US" dirty="0"/>
          </a:p>
        </p:txBody>
      </p:sp>
      <p:sp>
        <p:nvSpPr>
          <p:cNvPr id="5" name="4 Altbilgi Yer Tutucusu"/>
          <p:cNvSpPr>
            <a:spLocks noGrp="1"/>
          </p:cNvSpPr>
          <p:nvPr>
            <p:ph type="ftr" sz="quarter" idx="11"/>
          </p:nvPr>
        </p:nvSpPr>
        <p:spPr/>
        <p:txBody>
          <a:bodyPr/>
          <a:lstStyle>
            <a:extLst/>
          </a:lstStyle>
          <a:p>
            <a:endParaRPr lang="en-US" dirty="0"/>
          </a:p>
        </p:txBody>
      </p:sp>
      <p:sp>
        <p:nvSpPr>
          <p:cNvPr id="6" name="5 Slayt Numarası Yer Tutucusu"/>
          <p:cNvSpPr>
            <a:spLocks noGrp="1"/>
          </p:cNvSpPr>
          <p:nvPr>
            <p:ph type="sldNum" sz="quarter" idx="12"/>
          </p:nvPr>
        </p:nvSpPr>
        <p:spPr/>
        <p:txBody>
          <a:bodyPr/>
          <a:lstStyle>
            <a:extLst/>
          </a:lstStyle>
          <a:p>
            <a:fld id="{D57F1E4F-1CFF-5643-939E-217C01CDF565}" type="slidenum">
              <a:rPr lang="en-US" smtClean="0"/>
              <a:pPr/>
              <a:t>‹#›</a:t>
            </a:fld>
            <a:endParaRPr lang="en-US" dirty="0"/>
          </a:p>
        </p:txBody>
      </p:sp>
      <p:sp>
        <p:nvSpPr>
          <p:cNvPr id="10" name="9 Dikdörtgen"/>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914144" y="274320"/>
            <a:ext cx="999744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3BDB8791-F1B0-41E7-B7FD-A781E65C4266}" type="datetimeFigureOut">
              <a:rPr lang="en-US" smtClean="0"/>
              <a:pPr/>
              <a:t>10/22/2022</a:t>
            </a:fld>
            <a:endParaRPr lang="en-US" dirty="0"/>
          </a:p>
        </p:txBody>
      </p:sp>
      <p:sp>
        <p:nvSpPr>
          <p:cNvPr id="6" name="5 Altbilgi Yer Tutucusu"/>
          <p:cNvSpPr>
            <a:spLocks noGrp="1"/>
          </p:cNvSpPr>
          <p:nvPr>
            <p:ph type="ftr" sz="quarter" idx="11"/>
          </p:nvPr>
        </p:nvSpPr>
        <p:spPr/>
        <p:txBody>
          <a:bodyPr/>
          <a:lstStyle>
            <a:extLst/>
          </a:lstStyle>
          <a:p>
            <a:endParaRPr lang="en-US" dirty="0"/>
          </a:p>
        </p:txBody>
      </p:sp>
      <p:sp>
        <p:nvSpPr>
          <p:cNvPr id="7" name="6 Slayt Numarası Yer Tutucusu"/>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5FDD63B2-E120-4ED8-B27B-C685F510A5FE}" type="datetimeFigureOut">
              <a:rPr lang="en-US" smtClean="0"/>
              <a:pPr/>
              <a:t>10/22/2022</a:t>
            </a:fld>
            <a:endParaRPr lang="en-US" dirty="0"/>
          </a:p>
        </p:txBody>
      </p:sp>
      <p:sp>
        <p:nvSpPr>
          <p:cNvPr id="8" name="7 Altbilgi Yer Tutucusu"/>
          <p:cNvSpPr>
            <a:spLocks noGrp="1"/>
          </p:cNvSpPr>
          <p:nvPr>
            <p:ph type="ftr" sz="quarter" idx="11"/>
          </p:nvPr>
        </p:nvSpPr>
        <p:spPr/>
        <p:txBody>
          <a:bodyPr/>
          <a:lstStyle>
            <a:extLst/>
          </a:lstStyle>
          <a:p>
            <a:endParaRPr lang="en-US" dirty="0"/>
          </a:p>
        </p:txBody>
      </p:sp>
      <p:sp>
        <p:nvSpPr>
          <p:cNvPr id="9" name="8 Slayt Numarası Yer Tutucusu"/>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914144" y="274320"/>
            <a:ext cx="999744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7AA18ACC-A947-437B-A130-35BD54FDF1E9}" type="datetimeFigureOut">
              <a:rPr lang="en-US" smtClean="0"/>
              <a:pPr/>
              <a:t>10/22/2022</a:t>
            </a:fld>
            <a:endParaRPr lang="en-US" dirty="0"/>
          </a:p>
        </p:txBody>
      </p:sp>
      <p:sp>
        <p:nvSpPr>
          <p:cNvPr id="4" name="3 Altbilgi Yer Tutucusu"/>
          <p:cNvSpPr>
            <a:spLocks noGrp="1"/>
          </p:cNvSpPr>
          <p:nvPr>
            <p:ph type="ftr" sz="quarter" idx="11"/>
          </p:nvPr>
        </p:nvSpPr>
        <p:spPr/>
        <p:txBody>
          <a:bodyPr/>
          <a:lstStyle>
            <a:extLst/>
          </a:lstStyle>
          <a:p>
            <a:endParaRPr lang="en-US" dirty="0"/>
          </a:p>
        </p:txBody>
      </p:sp>
      <p:sp>
        <p:nvSpPr>
          <p:cNvPr id="5" name="4 Slayt Numarası Yer Tutucusu"/>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7C8D7E02-BCB8-4D50-A234-369438C08659}" type="datetimeFigureOut">
              <a:rPr lang="en-US" smtClean="0"/>
              <a:pPr/>
              <a:t>10/22/2022</a:t>
            </a:fld>
            <a:endParaRPr lang="en-US" dirty="0"/>
          </a:p>
        </p:txBody>
      </p:sp>
      <p:sp>
        <p:nvSpPr>
          <p:cNvPr id="3" name="2 Altbilgi Yer Tutucusu"/>
          <p:cNvSpPr>
            <a:spLocks noGrp="1"/>
          </p:cNvSpPr>
          <p:nvPr>
            <p:ph type="ftr" sz="quarter" idx="11"/>
          </p:nvPr>
        </p:nvSpPr>
        <p:spPr/>
        <p:txBody>
          <a:bodyPr/>
          <a:lstStyle>
            <a:extLst/>
          </a:lstStyle>
          <a:p>
            <a:endParaRPr lang="en-US" dirty="0"/>
          </a:p>
        </p:txBody>
      </p:sp>
      <p:sp>
        <p:nvSpPr>
          <p:cNvPr id="4" name="3 Slayt Numarası Yer Tutucusu"/>
          <p:cNvSpPr>
            <a:spLocks noGrp="1"/>
          </p:cNvSpPr>
          <p:nvPr>
            <p:ph type="sldNum" sz="quarter" idx="12"/>
          </p:nvPr>
        </p:nvSpPr>
        <p:spPr/>
        <p:txBody>
          <a:bodyPr/>
          <a:lstStyle>
            <a:extLst/>
          </a:lstStyle>
          <a:p>
            <a:fld id="{D57F1E4F-1CFF-5643-939E-217C01CDF565}" type="slidenum">
              <a:rPr lang="en-US" smtClean="0"/>
              <a:pPr/>
              <a:t>‹#›</a:t>
            </a:fld>
            <a:endParaRPr lang="en-US" dirty="0"/>
          </a:p>
        </p:txBody>
      </p:sp>
      <p:sp>
        <p:nvSpPr>
          <p:cNvPr id="6" name="5 Dikdörtgen"/>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76E86A4C-8E40-4F87-A4F0-01A0687C5742}" type="datetimeFigureOut">
              <a:rPr lang="en-US" smtClean="0"/>
              <a:pPr/>
              <a:t>10/22/2022</a:t>
            </a:fld>
            <a:endParaRPr lang="en-US" dirty="0"/>
          </a:p>
        </p:txBody>
      </p:sp>
      <p:sp>
        <p:nvSpPr>
          <p:cNvPr id="6" name="5 Altbilgi Yer Tutucusu"/>
          <p:cNvSpPr>
            <a:spLocks noGrp="1"/>
          </p:cNvSpPr>
          <p:nvPr>
            <p:ph type="ftr" sz="quarter" idx="11"/>
          </p:nvPr>
        </p:nvSpPr>
        <p:spPr/>
        <p:txBody>
          <a:bodyPr/>
          <a:lstStyle>
            <a:extLst/>
          </a:lstStyle>
          <a:p>
            <a:endParaRPr lang="en-US" dirty="0"/>
          </a:p>
        </p:txBody>
      </p:sp>
      <p:sp>
        <p:nvSpPr>
          <p:cNvPr id="7" name="6 Slayt Numarası Yer Tutucusu"/>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35E72C73-2D91-4E12-BA25-F0AA0C03599B}" type="datetimeFigureOut">
              <a:rPr lang="en-US" smtClean="0"/>
              <a:pPr/>
              <a:t>10/22/2022</a:t>
            </a:fld>
            <a:endParaRPr lang="en-US" dirty="0"/>
          </a:p>
        </p:txBody>
      </p:sp>
      <p:sp>
        <p:nvSpPr>
          <p:cNvPr id="6" name="5 Altbilgi Yer Tutucusu"/>
          <p:cNvSpPr>
            <a:spLocks noGrp="1"/>
          </p:cNvSpPr>
          <p:nvPr>
            <p:ph type="ftr" sz="quarter" idx="11"/>
          </p:nvPr>
        </p:nvSpPr>
        <p:spPr/>
        <p:txBody>
          <a:bodyPr/>
          <a:lstStyle>
            <a:extLst/>
          </a:lstStyle>
          <a:p>
            <a:endParaRPr lang="en-US" dirty="0"/>
          </a:p>
        </p:txBody>
      </p:sp>
      <p:sp>
        <p:nvSpPr>
          <p:cNvPr id="7" name="6 Slayt Numarası Yer Tutucusu"/>
          <p:cNvSpPr>
            <a:spLocks noGrp="1"/>
          </p:cNvSpPr>
          <p:nvPr>
            <p:ph type="sldNum" sz="quarter" idx="12"/>
          </p:nvPr>
        </p:nvSpPr>
        <p:spPr/>
        <p:txBody>
          <a:bodyPr/>
          <a:lstStyle>
            <a:extLst/>
          </a:lstStyle>
          <a:p>
            <a:fld id="{D57F1E4F-1CFF-5643-939E-217C01CDF565}" type="slidenum">
              <a:rPr lang="en-US" smtClean="0"/>
              <a:pPr/>
              <a:t>‹#›</a:t>
            </a:fld>
            <a:endParaRPr lang="en-US" dirty="0"/>
          </a:p>
        </p:txBody>
      </p:sp>
      <p:sp>
        <p:nvSpPr>
          <p:cNvPr id="8" name="7 Dikdörtgen"/>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914144" y="274638"/>
            <a:ext cx="999744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BE451C3-0FF4-47C4-B829-773ADF60F88C}" type="datetimeFigureOut">
              <a:rPr lang="en-US" smtClean="0"/>
              <a:pPr/>
              <a:t>10/22/2022</a:t>
            </a:fld>
            <a:endParaRPr lang="en-US" dirty="0"/>
          </a:p>
        </p:txBody>
      </p:sp>
      <p:sp>
        <p:nvSpPr>
          <p:cNvPr id="10" name="9 Altbilgi Yer Tutucusu"/>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21 Slayt Numarası Yer Tutucusu"/>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57F1E4F-1CFF-5643-939E-217C01CDF565}" type="slidenum">
              <a:rPr lang="en-US" smtClean="0"/>
              <a:pPr/>
              <a:t>‹#›</a:t>
            </a:fld>
            <a:endParaRPr lang="en-US" dirty="0"/>
          </a:p>
        </p:txBody>
      </p:sp>
      <p:sp>
        <p:nvSpPr>
          <p:cNvPr id="15" name="14 Dikdörtgen"/>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hf sldNum="0"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97E9626C-907D-4F6A-BF6C-394161538C0A}"/>
              </a:ext>
            </a:extLst>
          </p:cNvPr>
          <p:cNvSpPr>
            <a:spLocks noGrp="1"/>
          </p:cNvSpPr>
          <p:nvPr>
            <p:ph type="ctrTitle"/>
          </p:nvPr>
        </p:nvSpPr>
        <p:spPr/>
        <p:txBody>
          <a:bodyPr/>
          <a:lstStyle/>
          <a:p>
            <a:pPr algn="ctr"/>
            <a:r>
              <a:rPr lang="tr-TR" dirty="0"/>
              <a:t>     TEK EBEVEYN OLMAK</a:t>
            </a:r>
          </a:p>
        </p:txBody>
      </p:sp>
      <p:pic>
        <p:nvPicPr>
          <p:cNvPr id="5" name="Resim 4">
            <a:extLst>
              <a:ext uri="{FF2B5EF4-FFF2-40B4-BE49-F238E27FC236}">
                <a16:creationId xmlns="" xmlns:a16="http://schemas.microsoft.com/office/drawing/2014/main" id="{90058615-B7D8-4F30-9CFF-6909D068E3C8}"/>
              </a:ext>
            </a:extLst>
          </p:cNvPr>
          <p:cNvPicPr>
            <a:picLocks noChangeAspect="1"/>
          </p:cNvPicPr>
          <p:nvPr/>
        </p:nvPicPr>
        <p:blipFill>
          <a:blip r:embed="rId2"/>
          <a:stretch>
            <a:fillRect/>
          </a:stretch>
        </p:blipFill>
        <p:spPr>
          <a:xfrm>
            <a:off x="1685505" y="2635136"/>
            <a:ext cx="9091353" cy="3713415"/>
          </a:xfrm>
          <a:prstGeom prst="rect">
            <a:avLst/>
          </a:prstGeom>
        </p:spPr>
      </p:pic>
    </p:spTree>
    <p:extLst>
      <p:ext uri="{BB962C8B-B14F-4D97-AF65-F5344CB8AC3E}">
        <p14:creationId xmlns="" xmlns:p14="http://schemas.microsoft.com/office/powerpoint/2010/main" val="3960143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F89D683E-220A-446B-B84F-CFADBE53A234}"/>
              </a:ext>
            </a:extLst>
          </p:cNvPr>
          <p:cNvSpPr>
            <a:spLocks noGrp="1"/>
          </p:cNvSpPr>
          <p:nvPr>
            <p:ph type="title"/>
          </p:nvPr>
        </p:nvSpPr>
        <p:spPr>
          <a:xfrm>
            <a:off x="1501319" y="973668"/>
            <a:ext cx="8761413" cy="706964"/>
          </a:xfrm>
        </p:spPr>
        <p:txBody>
          <a:bodyPr/>
          <a:lstStyle/>
          <a:p>
            <a:r>
              <a:rPr lang="tr-TR" sz="4000" dirty="0"/>
              <a:t>Tek ebeveyn olma süreci…</a:t>
            </a:r>
          </a:p>
        </p:txBody>
      </p:sp>
      <p:pic>
        <p:nvPicPr>
          <p:cNvPr id="5" name="Resim 4">
            <a:extLst>
              <a:ext uri="{FF2B5EF4-FFF2-40B4-BE49-F238E27FC236}">
                <a16:creationId xmlns="" xmlns:a16="http://schemas.microsoft.com/office/drawing/2014/main" id="{B86A9F08-5A56-480B-BB56-1D20558D1544}"/>
              </a:ext>
            </a:extLst>
          </p:cNvPr>
          <p:cNvPicPr>
            <a:picLocks noChangeAspect="1"/>
          </p:cNvPicPr>
          <p:nvPr/>
        </p:nvPicPr>
        <p:blipFill>
          <a:blip r:embed="rId2"/>
          <a:stretch>
            <a:fillRect/>
          </a:stretch>
        </p:blipFill>
        <p:spPr>
          <a:xfrm>
            <a:off x="1872343" y="2468881"/>
            <a:ext cx="8225848" cy="4101737"/>
          </a:xfrm>
          <a:prstGeom prst="rect">
            <a:avLst/>
          </a:prstGeom>
          <a:ln>
            <a:noFill/>
          </a:ln>
          <a:effectLst>
            <a:softEdge rad="112500"/>
          </a:effectLst>
        </p:spPr>
      </p:pic>
    </p:spTree>
    <p:extLst>
      <p:ext uri="{BB962C8B-B14F-4D97-AF65-F5344CB8AC3E}">
        <p14:creationId xmlns="" xmlns:p14="http://schemas.microsoft.com/office/powerpoint/2010/main" val="2986566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9952436C-5081-41C1-839C-2ECB4D69447F}"/>
              </a:ext>
            </a:extLst>
          </p:cNvPr>
          <p:cNvSpPr>
            <a:spLocks noGrp="1"/>
          </p:cNvSpPr>
          <p:nvPr>
            <p:ph type="title"/>
          </p:nvPr>
        </p:nvSpPr>
        <p:spPr>
          <a:xfrm>
            <a:off x="1154954" y="790788"/>
            <a:ext cx="9086327" cy="1064138"/>
          </a:xfrm>
        </p:spPr>
        <p:txBody>
          <a:bodyPr>
            <a:normAutofit/>
          </a:bodyPr>
          <a:lstStyle/>
          <a:p>
            <a:r>
              <a:rPr lang="tr-TR" sz="3600" dirty="0"/>
              <a:t>Tek ebeveyn olma sürecinde ne yapmalı?</a:t>
            </a:r>
            <a:endParaRPr lang="tr-TR" dirty="0"/>
          </a:p>
        </p:txBody>
      </p:sp>
      <p:sp>
        <p:nvSpPr>
          <p:cNvPr id="3" name="İçerik Yer Tutucusu 2">
            <a:extLst>
              <a:ext uri="{FF2B5EF4-FFF2-40B4-BE49-F238E27FC236}">
                <a16:creationId xmlns="" xmlns:a16="http://schemas.microsoft.com/office/drawing/2014/main" id="{437F5681-162B-4C1D-812A-E2DB315ED96D}"/>
              </a:ext>
            </a:extLst>
          </p:cNvPr>
          <p:cNvSpPr>
            <a:spLocks noGrp="1"/>
          </p:cNvSpPr>
          <p:nvPr>
            <p:ph sz="half" idx="1"/>
          </p:nvPr>
        </p:nvSpPr>
        <p:spPr/>
        <p:txBody>
          <a:bodyPr>
            <a:normAutofit/>
          </a:bodyPr>
          <a:lstStyle/>
          <a:p>
            <a:r>
              <a:rPr lang="tr-TR" sz="3200" dirty="0"/>
              <a:t>Çocuğun yaşına göre uygun bir şekilde durum anlatılmalıdır. </a:t>
            </a:r>
          </a:p>
        </p:txBody>
      </p:sp>
      <p:sp>
        <p:nvSpPr>
          <p:cNvPr id="4" name="İçerik Yer Tutucusu 3">
            <a:extLst>
              <a:ext uri="{FF2B5EF4-FFF2-40B4-BE49-F238E27FC236}">
                <a16:creationId xmlns="" xmlns:a16="http://schemas.microsoft.com/office/drawing/2014/main" id="{D93C31FC-B284-4F51-A0ED-4BDC2EEE60DC}"/>
              </a:ext>
            </a:extLst>
          </p:cNvPr>
          <p:cNvSpPr>
            <a:spLocks noGrp="1"/>
          </p:cNvSpPr>
          <p:nvPr>
            <p:ph sz="half" idx="2"/>
          </p:nvPr>
        </p:nvSpPr>
        <p:spPr/>
        <p:txBody>
          <a:bodyPr>
            <a:normAutofit/>
          </a:bodyPr>
          <a:lstStyle/>
          <a:p>
            <a:r>
              <a:rPr lang="tr-TR" sz="3200" dirty="0"/>
              <a:t>Çocuğa yalan söylenmemeli, soruları geçiştirilmemelidir.</a:t>
            </a:r>
          </a:p>
        </p:txBody>
      </p:sp>
    </p:spTree>
    <p:extLst>
      <p:ext uri="{BB962C8B-B14F-4D97-AF65-F5344CB8AC3E}">
        <p14:creationId xmlns="" xmlns:p14="http://schemas.microsoft.com/office/powerpoint/2010/main" val="1883495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3381C04C-3187-4AD7-B5C2-886646D90D40}"/>
              </a:ext>
            </a:extLst>
          </p:cNvPr>
          <p:cNvSpPr>
            <a:spLocks noGrp="1"/>
          </p:cNvSpPr>
          <p:nvPr>
            <p:ph type="title"/>
          </p:nvPr>
        </p:nvSpPr>
        <p:spPr/>
        <p:txBody>
          <a:bodyPr>
            <a:normAutofit/>
          </a:bodyPr>
          <a:lstStyle/>
          <a:p>
            <a:r>
              <a:rPr lang="tr-TR" dirty="0"/>
              <a:t>Tek ebeveyn olma sürecinde ne yapmalı?</a:t>
            </a:r>
          </a:p>
        </p:txBody>
      </p:sp>
      <p:sp>
        <p:nvSpPr>
          <p:cNvPr id="3" name="İçerik Yer Tutucusu 2">
            <a:extLst>
              <a:ext uri="{FF2B5EF4-FFF2-40B4-BE49-F238E27FC236}">
                <a16:creationId xmlns="" xmlns:a16="http://schemas.microsoft.com/office/drawing/2014/main" id="{DDF7573C-B351-4CEA-AE27-8E2C1462442E}"/>
              </a:ext>
            </a:extLst>
          </p:cNvPr>
          <p:cNvSpPr>
            <a:spLocks noGrp="1"/>
          </p:cNvSpPr>
          <p:nvPr>
            <p:ph sz="half" idx="1"/>
          </p:nvPr>
        </p:nvSpPr>
        <p:spPr/>
        <p:txBody>
          <a:bodyPr>
            <a:normAutofit/>
          </a:bodyPr>
          <a:lstStyle/>
          <a:p>
            <a:r>
              <a:rPr lang="tr-TR" sz="3200" dirty="0">
                <a:effectLst/>
                <a:latin typeface="Times New Roman" panose="02020603050405020304" pitchFamily="18" charset="0"/>
                <a:ea typeface="Calibri" panose="020F0502020204030204" pitchFamily="34" charset="0"/>
              </a:rPr>
              <a:t>Çocukla bol bol sosyal ortamlarda da birlikte vakit geçirmeye çalışmak,</a:t>
            </a:r>
            <a:endParaRPr lang="tr-TR" sz="3200" dirty="0">
              <a:effectLst/>
              <a:latin typeface="Calibri" panose="020F0502020204030204" pitchFamily="34" charset="0"/>
              <a:ea typeface="Calibri" panose="020F0502020204030204" pitchFamily="34" charset="0"/>
            </a:endParaRPr>
          </a:p>
          <a:p>
            <a:endParaRPr lang="tr-TR" dirty="0"/>
          </a:p>
        </p:txBody>
      </p:sp>
      <p:sp>
        <p:nvSpPr>
          <p:cNvPr id="4" name="İçerik Yer Tutucusu 3">
            <a:extLst>
              <a:ext uri="{FF2B5EF4-FFF2-40B4-BE49-F238E27FC236}">
                <a16:creationId xmlns="" xmlns:a16="http://schemas.microsoft.com/office/drawing/2014/main" id="{333E79A1-ED4B-4DD1-B78F-9C020008E260}"/>
              </a:ext>
            </a:extLst>
          </p:cNvPr>
          <p:cNvSpPr>
            <a:spLocks noGrp="1"/>
          </p:cNvSpPr>
          <p:nvPr>
            <p:ph sz="half" idx="2"/>
          </p:nvPr>
        </p:nvSpPr>
        <p:spPr/>
        <p:txBody>
          <a:bodyPr>
            <a:normAutofit/>
          </a:bodyPr>
          <a:lstStyle/>
          <a:p>
            <a:r>
              <a:rPr lang="tr-TR" sz="3200" dirty="0">
                <a:effectLst/>
                <a:latin typeface="Times New Roman" panose="02020603050405020304" pitchFamily="18" charset="0"/>
                <a:ea typeface="Calibri" panose="020F0502020204030204" pitchFamily="34" charset="0"/>
              </a:rPr>
              <a:t>Tek ebeveyn ile yaşıyor diye ona acıyarak bakmamak, zavallı, üzgün , problemli çocuk muamelesi yapmamak, işlerin doğal akışını sürdürmek.</a:t>
            </a:r>
            <a:endParaRPr lang="tr-TR" sz="3200" dirty="0">
              <a:effectLst/>
              <a:latin typeface="Calibri" panose="020F0502020204030204" pitchFamily="34" charset="0"/>
              <a:ea typeface="Calibri" panose="020F0502020204030204" pitchFamily="34" charset="0"/>
            </a:endParaRPr>
          </a:p>
          <a:p>
            <a:endParaRPr lang="tr-TR" dirty="0"/>
          </a:p>
        </p:txBody>
      </p:sp>
    </p:spTree>
    <p:extLst>
      <p:ext uri="{BB962C8B-B14F-4D97-AF65-F5344CB8AC3E}">
        <p14:creationId xmlns="" xmlns:p14="http://schemas.microsoft.com/office/powerpoint/2010/main" val="4084019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77F59D78-B151-497C-8796-C5615FCBCAB5}"/>
              </a:ext>
            </a:extLst>
          </p:cNvPr>
          <p:cNvSpPr>
            <a:spLocks noGrp="1"/>
          </p:cNvSpPr>
          <p:nvPr>
            <p:ph type="title"/>
          </p:nvPr>
        </p:nvSpPr>
        <p:spPr/>
        <p:txBody>
          <a:bodyPr>
            <a:normAutofit/>
          </a:bodyPr>
          <a:lstStyle/>
          <a:p>
            <a:r>
              <a:rPr lang="tr-TR" dirty="0"/>
              <a:t>Tek ebeveyn olma sürecinde ne yapmalı?</a:t>
            </a:r>
          </a:p>
        </p:txBody>
      </p:sp>
      <p:sp>
        <p:nvSpPr>
          <p:cNvPr id="3" name="İçerik Yer Tutucusu 2">
            <a:extLst>
              <a:ext uri="{FF2B5EF4-FFF2-40B4-BE49-F238E27FC236}">
                <a16:creationId xmlns="" xmlns:a16="http://schemas.microsoft.com/office/drawing/2014/main" id="{B9594856-FD1C-4337-A18D-35A1458A369B}"/>
              </a:ext>
            </a:extLst>
          </p:cNvPr>
          <p:cNvSpPr>
            <a:spLocks noGrp="1"/>
          </p:cNvSpPr>
          <p:nvPr>
            <p:ph sz="half" idx="1"/>
          </p:nvPr>
        </p:nvSpPr>
        <p:spPr/>
        <p:txBody>
          <a:bodyPr/>
          <a:lstStyle/>
          <a:p>
            <a:r>
              <a:rPr lang="tr-TR" sz="3600" dirty="0"/>
              <a:t>Diğer ebeveyn çocuğa kötü göstermemelidir</a:t>
            </a:r>
            <a:r>
              <a:rPr lang="tr-TR" dirty="0"/>
              <a:t>. </a:t>
            </a:r>
          </a:p>
        </p:txBody>
      </p:sp>
      <p:sp>
        <p:nvSpPr>
          <p:cNvPr id="4" name="İçerik Yer Tutucusu 3">
            <a:extLst>
              <a:ext uri="{FF2B5EF4-FFF2-40B4-BE49-F238E27FC236}">
                <a16:creationId xmlns="" xmlns:a16="http://schemas.microsoft.com/office/drawing/2014/main" id="{37CD4C3D-3761-4C12-A075-777AABA35640}"/>
              </a:ext>
            </a:extLst>
          </p:cNvPr>
          <p:cNvSpPr>
            <a:spLocks noGrp="1"/>
          </p:cNvSpPr>
          <p:nvPr>
            <p:ph sz="half" idx="2"/>
          </p:nvPr>
        </p:nvSpPr>
        <p:spPr/>
        <p:txBody>
          <a:bodyPr/>
          <a:lstStyle/>
          <a:p>
            <a:pPr algn="ctr"/>
            <a:endParaRPr lang="tr-TR" dirty="0"/>
          </a:p>
          <a:p>
            <a:pPr algn="ctr"/>
            <a:endParaRPr lang="tr-TR" dirty="0"/>
          </a:p>
          <a:p>
            <a:pPr algn="ctr"/>
            <a:endParaRPr lang="tr-TR" dirty="0"/>
          </a:p>
          <a:p>
            <a:pPr algn="ctr"/>
            <a:r>
              <a:rPr lang="tr-TR" sz="2800" dirty="0"/>
              <a:t>Çocuk ile koşulsuz kabul ilkesi ile iletişim kurulmalıdır.</a:t>
            </a:r>
          </a:p>
        </p:txBody>
      </p:sp>
    </p:spTree>
    <p:extLst>
      <p:ext uri="{BB962C8B-B14F-4D97-AF65-F5344CB8AC3E}">
        <p14:creationId xmlns="" xmlns:p14="http://schemas.microsoft.com/office/powerpoint/2010/main" val="973157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04D2FC16-0A9C-439C-A357-FDC129B28344}"/>
              </a:ext>
            </a:extLst>
          </p:cNvPr>
          <p:cNvSpPr>
            <a:spLocks noGrp="1"/>
          </p:cNvSpPr>
          <p:nvPr>
            <p:ph type="ctrTitle"/>
          </p:nvPr>
        </p:nvSpPr>
        <p:spPr>
          <a:xfrm>
            <a:off x="1910080" y="359897"/>
            <a:ext cx="9875520" cy="3767965"/>
          </a:xfrm>
        </p:spPr>
        <p:txBody>
          <a:bodyPr>
            <a:normAutofit fontScale="90000"/>
          </a:bodyPr>
          <a:lstStyle/>
          <a:p>
            <a:pPr marL="685800" indent="-685800">
              <a:buFont typeface="Wingdings" panose="05000000000000000000" pitchFamily="2" charset="2"/>
              <a:buChar char="q"/>
            </a:pPr>
            <a:r>
              <a:rPr lang="tr-TR" sz="5400" dirty="0" smtClean="0">
                <a:effectLst/>
                <a:latin typeface="Times New Roman" panose="02020603050405020304" pitchFamily="18" charset="0"/>
                <a:ea typeface="Calibri" panose="020F0502020204030204" pitchFamily="34" charset="0"/>
              </a:rPr>
              <a:t/>
            </a:r>
            <a:br>
              <a:rPr lang="tr-TR" sz="5400" dirty="0" smtClean="0">
                <a:effectLst/>
                <a:latin typeface="Times New Roman" panose="02020603050405020304" pitchFamily="18" charset="0"/>
                <a:ea typeface="Calibri" panose="020F0502020204030204" pitchFamily="34" charset="0"/>
              </a:rPr>
            </a:br>
            <a:r>
              <a:rPr lang="tr-TR" sz="5400" dirty="0" smtClean="0">
                <a:effectLst/>
                <a:latin typeface="Times New Roman" panose="02020603050405020304" pitchFamily="18" charset="0"/>
                <a:ea typeface="Calibri" panose="020F0502020204030204" pitchFamily="34" charset="0"/>
              </a:rPr>
              <a:t/>
            </a:r>
            <a:br>
              <a:rPr lang="tr-TR" sz="5400" dirty="0" smtClean="0">
                <a:effectLst/>
                <a:latin typeface="Times New Roman" panose="02020603050405020304" pitchFamily="18" charset="0"/>
                <a:ea typeface="Calibri" panose="020F0502020204030204" pitchFamily="34" charset="0"/>
              </a:rPr>
            </a:br>
            <a:r>
              <a:rPr lang="tr-TR" sz="5400" dirty="0" smtClean="0">
                <a:effectLst/>
                <a:latin typeface="Times New Roman" panose="02020603050405020304" pitchFamily="18" charset="0"/>
                <a:ea typeface="Calibri" panose="020F0502020204030204" pitchFamily="34" charset="0"/>
              </a:rPr>
              <a:t/>
            </a:r>
            <a:br>
              <a:rPr lang="tr-TR" sz="5400" dirty="0" smtClean="0">
                <a:effectLst/>
                <a:latin typeface="Times New Roman" panose="02020603050405020304" pitchFamily="18" charset="0"/>
                <a:ea typeface="Calibri" panose="020F0502020204030204" pitchFamily="34" charset="0"/>
              </a:rPr>
            </a:br>
            <a:r>
              <a:rPr lang="tr-TR" sz="5400" dirty="0" smtClean="0">
                <a:effectLst/>
                <a:latin typeface="Times New Roman" panose="02020603050405020304" pitchFamily="18" charset="0"/>
                <a:ea typeface="Calibri" panose="020F0502020204030204" pitchFamily="34" charset="0"/>
              </a:rPr>
              <a:t/>
            </a:r>
            <a:br>
              <a:rPr lang="tr-TR" sz="5400" dirty="0" smtClean="0">
                <a:effectLst/>
                <a:latin typeface="Times New Roman" panose="02020603050405020304" pitchFamily="18" charset="0"/>
                <a:ea typeface="Calibri" panose="020F0502020204030204" pitchFamily="34" charset="0"/>
              </a:rPr>
            </a:br>
            <a:r>
              <a:rPr lang="tr-TR" sz="5400" dirty="0" smtClean="0">
                <a:effectLst/>
                <a:latin typeface="Times New Roman" panose="02020603050405020304" pitchFamily="18" charset="0"/>
                <a:ea typeface="Calibri" panose="020F0502020204030204" pitchFamily="34" charset="0"/>
              </a:rPr>
              <a:t/>
            </a:r>
            <a:br>
              <a:rPr lang="tr-TR" sz="5400" dirty="0" smtClean="0">
                <a:effectLst/>
                <a:latin typeface="Times New Roman" panose="02020603050405020304" pitchFamily="18" charset="0"/>
                <a:ea typeface="Calibri" panose="020F0502020204030204" pitchFamily="34" charset="0"/>
              </a:rPr>
            </a:br>
            <a:r>
              <a:rPr lang="tr-TR" sz="5400" dirty="0" smtClean="0">
                <a:effectLst/>
                <a:latin typeface="Times New Roman" panose="02020603050405020304" pitchFamily="18" charset="0"/>
                <a:ea typeface="Calibri" panose="020F0502020204030204" pitchFamily="34" charset="0"/>
              </a:rPr>
              <a:t>Bu </a:t>
            </a:r>
            <a:r>
              <a:rPr lang="tr-TR" sz="5400" dirty="0">
                <a:effectLst/>
                <a:latin typeface="Times New Roman" panose="02020603050405020304" pitchFamily="18" charset="0"/>
                <a:ea typeface="Calibri" panose="020F0502020204030204" pitchFamily="34" charset="0"/>
              </a:rPr>
              <a:t>süreçte Ebeveyn hayata ne kadar iyi tutunursa çocuk da onu rol model alacaktır.</a:t>
            </a:r>
            <a:endParaRPr lang="tr-TR" dirty="0"/>
          </a:p>
        </p:txBody>
      </p:sp>
    </p:spTree>
    <p:extLst>
      <p:ext uri="{BB962C8B-B14F-4D97-AF65-F5344CB8AC3E}">
        <p14:creationId xmlns="" xmlns:p14="http://schemas.microsoft.com/office/powerpoint/2010/main" val="1309208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A6C6ECC4-A7DE-4177-8AA1-D9EEA22DB044}"/>
              </a:ext>
            </a:extLst>
          </p:cNvPr>
          <p:cNvSpPr>
            <a:spLocks noGrp="1"/>
          </p:cNvSpPr>
          <p:nvPr>
            <p:ph type="ctrTitle"/>
          </p:nvPr>
        </p:nvSpPr>
        <p:spPr>
          <a:xfrm>
            <a:off x="1910080" y="359897"/>
            <a:ext cx="9875520" cy="5858023"/>
          </a:xfrm>
        </p:spPr>
        <p:txBody>
          <a:bodyPr>
            <a:normAutofit/>
          </a:bodyPr>
          <a:lstStyle/>
          <a:p>
            <a:pPr marL="571500" indent="-571500">
              <a:buFont typeface="Wingdings" panose="05000000000000000000" pitchFamily="2" charset="2"/>
              <a:buChar char="q"/>
            </a:pPr>
            <a:r>
              <a:rPr lang="tr-TR" sz="3600" dirty="0" smtClean="0"/>
              <a:t>Hayatınızın devam ettiğini asla unutmayın</a:t>
            </a:r>
            <a:r>
              <a:rPr lang="tr-TR" sz="3600" dirty="0" smtClean="0"/>
              <a:t/>
            </a:r>
            <a:br>
              <a:rPr lang="tr-TR" sz="3600" dirty="0" smtClean="0"/>
            </a:br>
            <a:r>
              <a:rPr lang="tr-TR" sz="3600" dirty="0" smtClean="0"/>
              <a:t/>
            </a:r>
            <a:br>
              <a:rPr lang="tr-TR" sz="3600" dirty="0" smtClean="0"/>
            </a:br>
            <a:r>
              <a:rPr lang="tr-TR" sz="3600" dirty="0" smtClean="0"/>
              <a:t/>
            </a:r>
            <a:br>
              <a:rPr lang="tr-TR" sz="3600" dirty="0" smtClean="0"/>
            </a:br>
            <a:r>
              <a:rPr lang="tr-TR" sz="3600" dirty="0" smtClean="0"/>
              <a:t>Hayatı </a:t>
            </a:r>
            <a:r>
              <a:rPr lang="tr-TR" sz="3600" dirty="0"/>
              <a:t>tekrar normalleştirmek, sosyal faaliyetlerde bulunmak, gezmek, spor yapmak, yeni hobiler edinmek hem ebeveyne hem de çocuklara iyi gelecektir</a:t>
            </a:r>
            <a:r>
              <a:rPr lang="tr-TR" sz="3600" dirty="0" smtClean="0"/>
              <a:t>.</a:t>
            </a:r>
            <a:endParaRPr lang="tr-TR" sz="3600" dirty="0"/>
          </a:p>
        </p:txBody>
      </p:sp>
    </p:spTree>
    <p:extLst>
      <p:ext uri="{BB962C8B-B14F-4D97-AF65-F5344CB8AC3E}">
        <p14:creationId xmlns="" xmlns:p14="http://schemas.microsoft.com/office/powerpoint/2010/main" val="658177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7EA045FD-E4BE-49A5-BB74-4314E8A3AFBC}"/>
              </a:ext>
            </a:extLst>
          </p:cNvPr>
          <p:cNvSpPr>
            <a:spLocks noGrp="1"/>
          </p:cNvSpPr>
          <p:nvPr>
            <p:ph type="ctrTitle"/>
          </p:nvPr>
        </p:nvSpPr>
        <p:spPr>
          <a:xfrm>
            <a:off x="1154955" y="2099733"/>
            <a:ext cx="6199435" cy="2916404"/>
          </a:xfrm>
        </p:spPr>
        <p:txBody>
          <a:bodyPr>
            <a:normAutofit/>
          </a:bodyPr>
          <a:lstStyle/>
          <a:p>
            <a:pPr marL="685800" lvl="0" indent="-685800">
              <a:lnSpc>
                <a:spcPct val="115000"/>
              </a:lnSpc>
              <a:spcAft>
                <a:spcPts val="1000"/>
              </a:spcAft>
              <a:buFont typeface="Wingdings" panose="05000000000000000000" pitchFamily="2" charset="2"/>
              <a:buChar char="ü"/>
            </a:pPr>
            <a:r>
              <a:rPr lang="tr-TR" sz="3200" b="1" dirty="0">
                <a:effectLst/>
                <a:latin typeface="Times New Roman" panose="02020603050405020304" pitchFamily="18" charset="0"/>
                <a:ea typeface="Calibri" panose="020F0502020204030204" pitchFamily="34" charset="0"/>
              </a:rPr>
              <a:t>Çocukla özel zaman geçirin…</a:t>
            </a:r>
            <a:r>
              <a:rPr lang="tr-TR" sz="3200" dirty="0">
                <a:effectLst/>
                <a:latin typeface="Calibri" panose="020F0502020204030204" pitchFamily="34" charset="0"/>
                <a:ea typeface="Calibri" panose="020F0502020204030204" pitchFamily="34" charset="0"/>
              </a:rPr>
              <a:t/>
            </a:r>
            <a:br>
              <a:rPr lang="tr-TR" sz="3200" dirty="0">
                <a:effectLst/>
                <a:latin typeface="Calibri" panose="020F0502020204030204" pitchFamily="34" charset="0"/>
                <a:ea typeface="Calibri" panose="020F0502020204030204" pitchFamily="34" charset="0"/>
              </a:rPr>
            </a:br>
            <a:r>
              <a:rPr lang="tr-TR" sz="3200" dirty="0" smtClean="0">
                <a:effectLst/>
                <a:latin typeface="Calibri" panose="020F0502020204030204" pitchFamily="34" charset="0"/>
                <a:ea typeface="Calibri" panose="020F0502020204030204" pitchFamily="34" charset="0"/>
              </a:rPr>
              <a:t>Özellikle birlikte yapmaktan keyif aldığınız aktiviteleri yapın</a:t>
            </a:r>
            <a:endParaRPr lang="tr-TR" sz="3200" dirty="0"/>
          </a:p>
        </p:txBody>
      </p:sp>
      <p:pic>
        <p:nvPicPr>
          <p:cNvPr id="5" name="Resim 4">
            <a:extLst>
              <a:ext uri="{FF2B5EF4-FFF2-40B4-BE49-F238E27FC236}">
                <a16:creationId xmlns="" xmlns:a16="http://schemas.microsoft.com/office/drawing/2014/main" id="{C98A2BA8-8453-4425-B216-0CFD464BB0FE}"/>
              </a:ext>
            </a:extLst>
          </p:cNvPr>
          <p:cNvPicPr>
            <a:picLocks noChangeAspect="1"/>
          </p:cNvPicPr>
          <p:nvPr/>
        </p:nvPicPr>
        <p:blipFill>
          <a:blip r:embed="rId2"/>
          <a:stretch>
            <a:fillRect/>
          </a:stretch>
        </p:blipFill>
        <p:spPr>
          <a:xfrm>
            <a:off x="7969096" y="2192785"/>
            <a:ext cx="3420955" cy="3446016"/>
          </a:xfrm>
          <a:prstGeom prst="rect">
            <a:avLst/>
          </a:prstGeom>
        </p:spPr>
      </p:pic>
    </p:spTree>
    <p:extLst>
      <p:ext uri="{BB962C8B-B14F-4D97-AF65-F5344CB8AC3E}">
        <p14:creationId xmlns="" xmlns:p14="http://schemas.microsoft.com/office/powerpoint/2010/main" val="713933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A62214F-014F-4F9B-A5E8-E65DD78017B8}"/>
              </a:ext>
            </a:extLst>
          </p:cNvPr>
          <p:cNvSpPr>
            <a:spLocks noGrp="1"/>
          </p:cNvSpPr>
          <p:nvPr>
            <p:ph type="ctrTitle"/>
          </p:nvPr>
        </p:nvSpPr>
        <p:spPr>
          <a:xfrm>
            <a:off x="1910080" y="359896"/>
            <a:ext cx="9875520" cy="5949463"/>
          </a:xfrm>
        </p:spPr>
        <p:txBody>
          <a:bodyPr>
            <a:normAutofit/>
          </a:bodyPr>
          <a:lstStyle/>
          <a:p>
            <a:pPr marL="685800" lvl="0" indent="-685800">
              <a:lnSpc>
                <a:spcPct val="115000"/>
              </a:lnSpc>
              <a:spcAft>
                <a:spcPts val="1000"/>
              </a:spcAft>
              <a:buFont typeface="Wingdings" panose="05000000000000000000" pitchFamily="2" charset="2"/>
              <a:buChar char="ü"/>
            </a:pPr>
            <a:r>
              <a:rPr lang="tr-TR" sz="3200" b="1" dirty="0">
                <a:effectLst/>
                <a:latin typeface="Times New Roman" panose="02020603050405020304" pitchFamily="18" charset="0"/>
                <a:ea typeface="Calibri" panose="020F0502020204030204" pitchFamily="34" charset="0"/>
              </a:rPr>
              <a:t>Çocukla doğru, açık, net bir iletişim kurun</a:t>
            </a:r>
            <a:r>
              <a:rPr lang="tr-TR" sz="3200" b="1" dirty="0" smtClean="0">
                <a:effectLst/>
                <a:latin typeface="Times New Roman" panose="02020603050405020304" pitchFamily="18" charset="0"/>
                <a:ea typeface="Calibri" panose="020F0502020204030204" pitchFamily="34" charset="0"/>
              </a:rPr>
              <a:t>…</a:t>
            </a:r>
            <a:br>
              <a:rPr lang="tr-TR" sz="3200" b="1" dirty="0" smtClean="0">
                <a:effectLst/>
                <a:latin typeface="Times New Roman" panose="02020603050405020304" pitchFamily="18" charset="0"/>
                <a:ea typeface="Calibri" panose="020F0502020204030204" pitchFamily="34" charset="0"/>
              </a:rPr>
            </a:br>
            <a:r>
              <a:rPr lang="tr-TR" sz="3200" b="1" dirty="0" smtClean="0">
                <a:effectLst/>
                <a:latin typeface="Times New Roman" panose="02020603050405020304" pitchFamily="18" charset="0"/>
                <a:ea typeface="Calibri" panose="020F0502020204030204" pitchFamily="34" charset="0"/>
              </a:rPr>
              <a:t>Eğer diğer ebeveyn hapse girdiyse, vefat ettiyse veya evden ayrıldıysa bunu mutlaka çocuğa söyleyin, eğer sizden değil başkalarından duyarsa çocuğun size olan güveni sarsabilir, geri dönüşü zor olan çıkmazlara sizi sokabilir.</a:t>
            </a:r>
            <a:r>
              <a:rPr lang="tr-TR" sz="5400" b="1" dirty="0" smtClean="0">
                <a:effectLst/>
                <a:latin typeface="Times New Roman" panose="02020603050405020304" pitchFamily="18" charset="0"/>
                <a:ea typeface="Calibri" panose="020F0502020204030204" pitchFamily="34" charset="0"/>
              </a:rPr>
              <a:t/>
            </a:r>
            <a:br>
              <a:rPr lang="tr-TR" sz="5400" b="1" dirty="0" smtClean="0">
                <a:effectLst/>
                <a:latin typeface="Times New Roman" panose="02020603050405020304" pitchFamily="18" charset="0"/>
                <a:ea typeface="Calibri" panose="020F0502020204030204" pitchFamily="34" charset="0"/>
              </a:rPr>
            </a:br>
            <a:r>
              <a:rPr lang="tr-TR" sz="5400" b="1" dirty="0" smtClean="0">
                <a:effectLst/>
                <a:latin typeface="Times New Roman" panose="02020603050405020304" pitchFamily="18" charset="0"/>
                <a:ea typeface="Calibri" panose="020F0502020204030204" pitchFamily="34" charset="0"/>
              </a:rPr>
              <a:t/>
            </a:r>
            <a:br>
              <a:rPr lang="tr-TR" sz="5400" b="1" dirty="0" smtClean="0">
                <a:effectLst/>
                <a:latin typeface="Times New Roman" panose="02020603050405020304" pitchFamily="18" charset="0"/>
                <a:ea typeface="Calibri" panose="020F0502020204030204" pitchFamily="34" charset="0"/>
              </a:rPr>
            </a:br>
            <a:endParaRPr lang="tr-TR" dirty="0"/>
          </a:p>
        </p:txBody>
      </p:sp>
    </p:spTree>
    <p:extLst>
      <p:ext uri="{BB962C8B-B14F-4D97-AF65-F5344CB8AC3E}">
        <p14:creationId xmlns="" xmlns:p14="http://schemas.microsoft.com/office/powerpoint/2010/main" val="4196760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F6F531BD-86C3-4ADC-97CF-30992CEB143C}"/>
              </a:ext>
            </a:extLst>
          </p:cNvPr>
          <p:cNvSpPr>
            <a:spLocks noGrp="1"/>
          </p:cNvSpPr>
          <p:nvPr>
            <p:ph type="ctrTitle"/>
          </p:nvPr>
        </p:nvSpPr>
        <p:spPr>
          <a:xfrm>
            <a:off x="828383" y="1655596"/>
            <a:ext cx="8825659" cy="2677648"/>
          </a:xfrm>
        </p:spPr>
        <p:txBody>
          <a:bodyPr>
            <a:normAutofit fontScale="90000"/>
          </a:bodyPr>
          <a:lstStyle/>
          <a:p>
            <a:pPr marL="685800" lvl="0" indent="-685800">
              <a:lnSpc>
                <a:spcPct val="115000"/>
              </a:lnSpc>
              <a:spcAft>
                <a:spcPts val="1000"/>
              </a:spcAft>
              <a:buFont typeface="Wingdings" panose="05000000000000000000" pitchFamily="2" charset="2"/>
              <a:buChar char="ü"/>
            </a:pPr>
            <a:r>
              <a:rPr lang="tr-TR" sz="5400" b="1" dirty="0">
                <a:effectLst/>
                <a:latin typeface="Times New Roman" panose="02020603050405020304" pitchFamily="18" charset="0"/>
                <a:ea typeface="Calibri" panose="020F0502020204030204" pitchFamily="34" charset="0"/>
              </a:rPr>
              <a:t>Çocuğu ‘Taraf’ seçmeye zorlamayın…</a:t>
            </a:r>
            <a:r>
              <a:rPr lang="tr-TR" sz="4800" dirty="0">
                <a:effectLst/>
                <a:latin typeface="Calibri" panose="020F0502020204030204" pitchFamily="34" charset="0"/>
                <a:ea typeface="Calibri" panose="020F0502020204030204" pitchFamily="34" charset="0"/>
              </a:rPr>
              <a:t/>
            </a:r>
            <a:br>
              <a:rPr lang="tr-TR" sz="4800" dirty="0">
                <a:effectLst/>
                <a:latin typeface="Calibri" panose="020F0502020204030204" pitchFamily="34" charset="0"/>
                <a:ea typeface="Calibri" panose="020F0502020204030204" pitchFamily="34" charset="0"/>
              </a:rPr>
            </a:br>
            <a:endParaRPr lang="tr-TR" dirty="0"/>
          </a:p>
        </p:txBody>
      </p:sp>
      <p:pic>
        <p:nvPicPr>
          <p:cNvPr id="4" name="Resim 2">
            <a:extLst>
              <a:ext uri="{FF2B5EF4-FFF2-40B4-BE49-F238E27FC236}">
                <a16:creationId xmlns="" xmlns:a16="http://schemas.microsoft.com/office/drawing/2014/main" id="{60D8AA50-74D0-4EEA-B005-DC17A22FBF50}"/>
              </a:ext>
            </a:extLst>
          </p:cNvPr>
          <p:cNvPicPr>
            <a:picLocks noChangeAspect="1"/>
          </p:cNvPicPr>
          <p:nvPr/>
        </p:nvPicPr>
        <p:blipFill>
          <a:blip r:embed="rId2"/>
          <a:stretch>
            <a:fillRect/>
          </a:stretch>
        </p:blipFill>
        <p:spPr>
          <a:xfrm>
            <a:off x="6426927" y="2943571"/>
            <a:ext cx="5263539" cy="3476627"/>
          </a:xfrm>
          <a:prstGeom prst="rect">
            <a:avLst/>
          </a:prstGeom>
          <a:ln>
            <a:noFill/>
          </a:ln>
          <a:effectLst>
            <a:softEdge rad="112500"/>
          </a:effectLst>
        </p:spPr>
      </p:pic>
    </p:spTree>
    <p:extLst>
      <p:ext uri="{BB962C8B-B14F-4D97-AF65-F5344CB8AC3E}">
        <p14:creationId xmlns="" xmlns:p14="http://schemas.microsoft.com/office/powerpoint/2010/main" val="3251096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760AB15-DF4D-4AD4-9899-43E842F9E8B0}"/>
              </a:ext>
            </a:extLst>
          </p:cNvPr>
          <p:cNvSpPr>
            <a:spLocks noGrp="1"/>
          </p:cNvSpPr>
          <p:nvPr>
            <p:ph type="ctrTitle"/>
          </p:nvPr>
        </p:nvSpPr>
        <p:spPr>
          <a:xfrm>
            <a:off x="1025237" y="2099733"/>
            <a:ext cx="8955377" cy="2677648"/>
          </a:xfrm>
        </p:spPr>
        <p:txBody>
          <a:bodyPr>
            <a:normAutofit fontScale="90000"/>
          </a:bodyPr>
          <a:lstStyle/>
          <a:p>
            <a:pPr marL="285750" indent="-285750">
              <a:buFont typeface="Wingdings" panose="05000000000000000000" pitchFamily="2" charset="2"/>
              <a:buChar char="ü"/>
            </a:pPr>
            <a:r>
              <a:rPr lang="tr-TR" sz="4800" b="1" dirty="0">
                <a:effectLst/>
                <a:latin typeface="Times New Roman" panose="02020603050405020304" pitchFamily="18" charset="0"/>
                <a:ea typeface="Calibri" panose="020F0502020204030204" pitchFamily="34" charset="0"/>
              </a:rPr>
              <a:t>Çocukla diğer ebeveyn hakkında konuşurken kişisel sorunlarınızı, duygu ve düşüncelerinizi yansıtmayın…</a:t>
            </a:r>
            <a:r>
              <a:rPr lang="tr-TR" sz="4000" dirty="0">
                <a:effectLst/>
                <a:latin typeface="Calibri" panose="020F0502020204030204" pitchFamily="34" charset="0"/>
                <a:ea typeface="Calibri" panose="020F0502020204030204" pitchFamily="34" charset="0"/>
              </a:rPr>
              <a:t/>
            </a:r>
            <a:br>
              <a:rPr lang="tr-TR" sz="4000" dirty="0">
                <a:effectLst/>
                <a:latin typeface="Calibri" panose="020F0502020204030204" pitchFamily="34" charset="0"/>
                <a:ea typeface="Calibri" panose="020F0502020204030204" pitchFamily="34" charset="0"/>
              </a:rPr>
            </a:br>
            <a:endParaRPr lang="tr-TR" sz="4000" dirty="0"/>
          </a:p>
        </p:txBody>
      </p:sp>
    </p:spTree>
    <p:extLst>
      <p:ext uri="{BB962C8B-B14F-4D97-AF65-F5344CB8AC3E}">
        <p14:creationId xmlns="" xmlns:p14="http://schemas.microsoft.com/office/powerpoint/2010/main" val="1592008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BAD53EF0-F46E-4C2F-99CB-2F770A447D8B}"/>
              </a:ext>
            </a:extLst>
          </p:cNvPr>
          <p:cNvSpPr>
            <a:spLocks noGrp="1"/>
          </p:cNvSpPr>
          <p:nvPr>
            <p:ph type="title"/>
          </p:nvPr>
        </p:nvSpPr>
        <p:spPr/>
        <p:txBody>
          <a:bodyPr/>
          <a:lstStyle/>
          <a:p>
            <a:r>
              <a:rPr lang="tr-TR" dirty="0"/>
              <a:t>Tek ebeveynlik…</a:t>
            </a:r>
          </a:p>
        </p:txBody>
      </p:sp>
      <p:sp>
        <p:nvSpPr>
          <p:cNvPr id="3" name="İçerik Yer Tutucusu 2">
            <a:extLst>
              <a:ext uri="{FF2B5EF4-FFF2-40B4-BE49-F238E27FC236}">
                <a16:creationId xmlns="" xmlns:a16="http://schemas.microsoft.com/office/drawing/2014/main" id="{BC258AC9-4B73-4C52-9A32-17CC59FEC500}"/>
              </a:ext>
            </a:extLst>
          </p:cNvPr>
          <p:cNvSpPr>
            <a:spLocks noGrp="1"/>
          </p:cNvSpPr>
          <p:nvPr>
            <p:ph idx="1"/>
          </p:nvPr>
        </p:nvSpPr>
        <p:spPr/>
        <p:txBody>
          <a:bodyPr>
            <a:normAutofit/>
          </a:bodyPr>
          <a:lstStyle/>
          <a:p>
            <a:r>
              <a:rPr lang="tr-TR" sz="3200" dirty="0"/>
              <a:t>Son yıllarda pek çok ülkede olduğu gibi ülkemizde de tek ebeveynli ailelerin sayısı hızla artmaktadır. Boşanma, terk edilme, ayrı yaşama ya da ölüm gibi nedenlerle, tek ebeveynli aileler, hızla çoğalan bir aile modeli olarak karşımıza çıkıyor. </a:t>
            </a:r>
          </a:p>
        </p:txBody>
      </p:sp>
    </p:spTree>
    <p:extLst>
      <p:ext uri="{BB962C8B-B14F-4D97-AF65-F5344CB8AC3E}">
        <p14:creationId xmlns="" xmlns:p14="http://schemas.microsoft.com/office/powerpoint/2010/main" val="20953328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731F1C77-F670-4969-A7E6-00E74AA54A00}"/>
              </a:ext>
            </a:extLst>
          </p:cNvPr>
          <p:cNvSpPr>
            <a:spLocks noGrp="1"/>
          </p:cNvSpPr>
          <p:nvPr>
            <p:ph type="title"/>
          </p:nvPr>
        </p:nvSpPr>
        <p:spPr>
          <a:xfrm>
            <a:off x="867573" y="858984"/>
            <a:ext cx="4501263" cy="4483727"/>
          </a:xfrm>
        </p:spPr>
        <p:txBody>
          <a:bodyPr>
            <a:normAutofit/>
          </a:bodyPr>
          <a:lstStyle/>
          <a:p>
            <a:pPr marL="571500" lvl="0" indent="-571500">
              <a:lnSpc>
                <a:spcPct val="115000"/>
              </a:lnSpc>
              <a:spcAft>
                <a:spcPts val="1000"/>
              </a:spcAft>
              <a:buFont typeface="Wingdings" pitchFamily="2" charset="2"/>
              <a:buChar char="ü"/>
            </a:pPr>
            <a:r>
              <a:rPr lang="tr-TR" sz="3600" b="1" dirty="0">
                <a:effectLst/>
                <a:latin typeface="Times New Roman" panose="02020603050405020304" pitchFamily="18" charset="0"/>
                <a:ea typeface="Calibri" panose="020F0502020204030204" pitchFamily="34" charset="0"/>
              </a:rPr>
              <a:t>Olası problemleri </a:t>
            </a:r>
            <a:r>
              <a:rPr lang="tr-TR" sz="3600" b="1" u="sng" dirty="0">
                <a:effectLst/>
                <a:latin typeface="Times New Roman" panose="02020603050405020304" pitchFamily="18" charset="0"/>
                <a:ea typeface="Calibri" panose="020F0502020204030204" pitchFamily="34" charset="0"/>
              </a:rPr>
              <a:t>tek ebeveynli olmasına</a:t>
            </a:r>
            <a:r>
              <a:rPr lang="tr-TR" sz="3600" b="1" dirty="0">
                <a:effectLst/>
                <a:latin typeface="Times New Roman" panose="02020603050405020304" pitchFamily="18" charset="0"/>
                <a:ea typeface="Calibri" panose="020F0502020204030204" pitchFamily="34" charset="0"/>
              </a:rPr>
              <a:t> bağlamayın…</a:t>
            </a:r>
            <a:endParaRPr lang="tr-TR" dirty="0"/>
          </a:p>
        </p:txBody>
      </p:sp>
      <p:pic>
        <p:nvPicPr>
          <p:cNvPr id="8" name="Resim Yer Tutucusu 7">
            <a:extLst>
              <a:ext uri="{FF2B5EF4-FFF2-40B4-BE49-F238E27FC236}">
                <a16:creationId xmlns="" xmlns:a16="http://schemas.microsoft.com/office/drawing/2014/main" id="{680F3FBD-44E4-4E9B-A31E-7C4D6F45F250}"/>
              </a:ext>
            </a:extLst>
          </p:cNvPr>
          <p:cNvPicPr>
            <a:picLocks noGrp="1" noChangeAspect="1"/>
          </p:cNvPicPr>
          <p:nvPr>
            <p:ph type="pic" idx="1"/>
          </p:nvPr>
        </p:nvPicPr>
        <p:blipFill>
          <a:blip r:embed="rId2"/>
          <a:srcRect l="1407" r="1407"/>
          <a:stretch>
            <a:fillRect/>
          </a:stretch>
        </p:blipFill>
        <p:spPr/>
      </p:pic>
    </p:spTree>
    <p:extLst>
      <p:ext uri="{BB962C8B-B14F-4D97-AF65-F5344CB8AC3E}">
        <p14:creationId xmlns="" xmlns:p14="http://schemas.microsoft.com/office/powerpoint/2010/main" val="60563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F4EFC897-6141-4913-AE1C-AD23213BFD7C}"/>
              </a:ext>
            </a:extLst>
          </p:cNvPr>
          <p:cNvSpPr>
            <a:spLocks noGrp="1"/>
          </p:cNvSpPr>
          <p:nvPr>
            <p:ph type="ctrTitle"/>
          </p:nvPr>
        </p:nvSpPr>
        <p:spPr>
          <a:xfrm>
            <a:off x="1154955" y="1343892"/>
            <a:ext cx="8825659" cy="3948545"/>
          </a:xfrm>
        </p:spPr>
        <p:txBody>
          <a:bodyPr>
            <a:normAutofit fontScale="90000"/>
          </a:bodyPr>
          <a:lstStyle/>
          <a:p>
            <a:pPr marL="685800" lvl="0" indent="-685800">
              <a:lnSpc>
                <a:spcPct val="115000"/>
              </a:lnSpc>
              <a:spcAft>
                <a:spcPts val="1000"/>
              </a:spcAft>
              <a:buFont typeface="Wingdings" panose="05000000000000000000" pitchFamily="2" charset="2"/>
              <a:buChar char="ü"/>
            </a:pPr>
            <a:r>
              <a:rPr lang="tr-TR" sz="3200" b="1" dirty="0">
                <a:effectLst/>
                <a:latin typeface="Times New Roman" panose="02020603050405020304" pitchFamily="18" charset="0"/>
                <a:ea typeface="Calibri" panose="020F0502020204030204" pitchFamily="34" charset="0"/>
              </a:rPr>
              <a:t>Anne /baba eksiğini aşırı çaba ile kapamaya çalışmayın</a:t>
            </a:r>
            <a:r>
              <a:rPr lang="tr-TR" sz="3200" b="1" dirty="0" smtClean="0">
                <a:effectLst/>
                <a:latin typeface="Times New Roman" panose="02020603050405020304" pitchFamily="18" charset="0"/>
                <a:ea typeface="Calibri" panose="020F0502020204030204" pitchFamily="34" charset="0"/>
              </a:rPr>
              <a:t>…</a:t>
            </a:r>
            <a:br>
              <a:rPr lang="tr-TR" sz="3200" b="1" dirty="0" smtClean="0">
                <a:effectLst/>
                <a:latin typeface="Times New Roman" panose="02020603050405020304" pitchFamily="18" charset="0"/>
                <a:ea typeface="Calibri" panose="020F0502020204030204" pitchFamily="34" charset="0"/>
              </a:rPr>
            </a:br>
            <a:r>
              <a:rPr lang="tr-TR" sz="3200" b="1" dirty="0" smtClean="0">
                <a:effectLst/>
                <a:latin typeface="Times New Roman" panose="02020603050405020304" pitchFamily="18" charset="0"/>
                <a:ea typeface="Calibri" panose="020F0502020204030204" pitchFamily="34" charset="0"/>
              </a:rPr>
              <a:t>her çocuğun biraz anneye biraz babaya ihtiyacı vardır, ne anne babanın yerini doldurabilir ne baba annenin yerini doldurabilir, anne – baba üstüne düşen sorumlulukları çocuk için yapmalıdır</a:t>
            </a:r>
            <a:endParaRPr lang="tr-TR" sz="3200" dirty="0"/>
          </a:p>
        </p:txBody>
      </p:sp>
    </p:spTree>
    <p:extLst>
      <p:ext uri="{BB962C8B-B14F-4D97-AF65-F5344CB8AC3E}">
        <p14:creationId xmlns="" xmlns:p14="http://schemas.microsoft.com/office/powerpoint/2010/main" val="2853898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A5590BAE-81D1-4D4C-8114-5E09005A11BC}"/>
              </a:ext>
            </a:extLst>
          </p:cNvPr>
          <p:cNvSpPr>
            <a:spLocks noGrp="1"/>
          </p:cNvSpPr>
          <p:nvPr>
            <p:ph type="title"/>
          </p:nvPr>
        </p:nvSpPr>
        <p:spPr>
          <a:xfrm>
            <a:off x="1154955" y="1693335"/>
            <a:ext cx="3865135" cy="3335867"/>
          </a:xfrm>
        </p:spPr>
        <p:txBody>
          <a:bodyPr>
            <a:noAutofit/>
          </a:bodyPr>
          <a:lstStyle/>
          <a:p>
            <a:pPr marL="571500" lvl="0" indent="-571500">
              <a:lnSpc>
                <a:spcPct val="115000"/>
              </a:lnSpc>
              <a:spcAft>
                <a:spcPts val="1000"/>
              </a:spcAft>
              <a:buFont typeface="Wingdings" panose="05000000000000000000" pitchFamily="2" charset="2"/>
              <a:buChar char="ü"/>
            </a:pPr>
            <a:r>
              <a:rPr lang="tr-TR" sz="2400" b="1" dirty="0">
                <a:effectLst/>
                <a:latin typeface="Times New Roman" panose="02020603050405020304" pitchFamily="18" charset="0"/>
                <a:ea typeface="Calibri" panose="020F0502020204030204" pitchFamily="34" charset="0"/>
              </a:rPr>
              <a:t>Çocuk üzerinden ASLA tartışma çıkarmayın</a:t>
            </a:r>
            <a:r>
              <a:rPr lang="tr-TR" sz="2400" b="1" dirty="0" smtClean="0">
                <a:effectLst/>
                <a:latin typeface="Times New Roman" panose="02020603050405020304" pitchFamily="18" charset="0"/>
                <a:ea typeface="Calibri" panose="020F0502020204030204" pitchFamily="34" charset="0"/>
              </a:rPr>
              <a:t>…</a:t>
            </a:r>
            <a:br>
              <a:rPr lang="tr-TR" sz="2400" b="1" dirty="0" smtClean="0">
                <a:effectLst/>
                <a:latin typeface="Times New Roman" panose="02020603050405020304" pitchFamily="18" charset="0"/>
                <a:ea typeface="Calibri" panose="020F0502020204030204" pitchFamily="34" charset="0"/>
              </a:rPr>
            </a:br>
            <a:r>
              <a:rPr lang="tr-TR" sz="2400" dirty="0" smtClean="0">
                <a:latin typeface="Times New Roman" panose="02020603050405020304" pitchFamily="18" charset="0"/>
                <a:ea typeface="Calibri" panose="020F0502020204030204" pitchFamily="34" charset="0"/>
              </a:rPr>
              <a:t>bu durumda çocuk kendisinin yüzünden boşandığınızı sanabilir kendisini suçlu hissedebilir.</a:t>
            </a:r>
            <a:r>
              <a:rPr lang="tr-TR" sz="4000" dirty="0">
                <a:effectLst/>
                <a:latin typeface="Calibri" panose="020F0502020204030204" pitchFamily="34" charset="0"/>
                <a:ea typeface="Calibri" panose="020F0502020204030204" pitchFamily="34" charset="0"/>
              </a:rPr>
              <a:t/>
            </a:r>
            <a:br>
              <a:rPr lang="tr-TR" sz="4000" dirty="0">
                <a:effectLst/>
                <a:latin typeface="Calibri" panose="020F0502020204030204" pitchFamily="34" charset="0"/>
                <a:ea typeface="Calibri" panose="020F0502020204030204" pitchFamily="34" charset="0"/>
              </a:rPr>
            </a:br>
            <a:endParaRPr lang="tr-TR" sz="4000" dirty="0"/>
          </a:p>
        </p:txBody>
      </p:sp>
      <p:pic>
        <p:nvPicPr>
          <p:cNvPr id="8" name="Resim Yer Tutucusu 7">
            <a:extLst>
              <a:ext uri="{FF2B5EF4-FFF2-40B4-BE49-F238E27FC236}">
                <a16:creationId xmlns="" xmlns:a16="http://schemas.microsoft.com/office/drawing/2014/main" id="{135D97CE-FBA2-4BF9-A1E7-8697040ED7E7}"/>
              </a:ext>
            </a:extLst>
          </p:cNvPr>
          <p:cNvPicPr>
            <a:picLocks noGrp="1" noChangeAspect="1"/>
          </p:cNvPicPr>
          <p:nvPr>
            <p:ph type="pic" idx="1"/>
          </p:nvPr>
        </p:nvPicPr>
        <p:blipFill>
          <a:blip r:embed="rId2"/>
          <a:srcRect l="5779" r="5779"/>
          <a:stretch>
            <a:fillRect/>
          </a:stretch>
        </p:blipFill>
        <p:spPr>
          <a:xfrm>
            <a:off x="5415280" y="907872"/>
            <a:ext cx="5892800" cy="3514531"/>
          </a:xfrm>
          <a:prstGeom prst="roundRect">
            <a:avLst>
              <a:gd name="adj" fmla="val 10248"/>
            </a:avLst>
          </a:prstGeom>
        </p:spPr>
      </p:pic>
    </p:spTree>
    <p:extLst>
      <p:ext uri="{BB962C8B-B14F-4D97-AF65-F5344CB8AC3E}">
        <p14:creationId xmlns="" xmlns:p14="http://schemas.microsoft.com/office/powerpoint/2010/main" val="2804365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2B64F15-B4AF-40D5-9524-B27972A7D823}"/>
              </a:ext>
            </a:extLst>
          </p:cNvPr>
          <p:cNvSpPr>
            <a:spLocks noGrp="1"/>
          </p:cNvSpPr>
          <p:nvPr>
            <p:ph type="ctrTitle"/>
          </p:nvPr>
        </p:nvSpPr>
        <p:spPr>
          <a:xfrm>
            <a:off x="1154955" y="2099734"/>
            <a:ext cx="8825659" cy="3275831"/>
          </a:xfrm>
        </p:spPr>
        <p:txBody>
          <a:bodyPr>
            <a:normAutofit fontScale="90000"/>
          </a:bodyPr>
          <a:lstStyle/>
          <a:p>
            <a:pPr marL="685800" lvl="0" indent="-685800">
              <a:lnSpc>
                <a:spcPct val="115000"/>
              </a:lnSpc>
              <a:spcAft>
                <a:spcPts val="1000"/>
              </a:spcAft>
              <a:buFont typeface="Wingdings" panose="05000000000000000000" pitchFamily="2" charset="2"/>
              <a:buChar char="ü"/>
            </a:pPr>
            <a:r>
              <a:rPr lang="tr-TR" sz="3200" b="1" dirty="0">
                <a:effectLst/>
                <a:latin typeface="Times New Roman" panose="02020603050405020304" pitchFamily="18" charset="0"/>
                <a:ea typeface="Calibri" panose="020F0502020204030204" pitchFamily="34" charset="0"/>
              </a:rPr>
              <a:t>Uzakta olduğunuz zamanlarda da çocukla iletişimde kalın</a:t>
            </a:r>
            <a:r>
              <a:rPr lang="tr-TR" sz="3200" b="1" dirty="0" smtClean="0">
                <a:effectLst/>
                <a:latin typeface="Times New Roman" panose="02020603050405020304" pitchFamily="18" charset="0"/>
                <a:ea typeface="Calibri" panose="020F0502020204030204" pitchFamily="34" charset="0"/>
              </a:rPr>
              <a:t>…</a:t>
            </a:r>
            <a:br>
              <a:rPr lang="tr-TR" sz="3200" b="1" dirty="0" smtClean="0">
                <a:effectLst/>
                <a:latin typeface="Times New Roman" panose="02020603050405020304" pitchFamily="18" charset="0"/>
                <a:ea typeface="Calibri" panose="020F0502020204030204" pitchFamily="34" charset="0"/>
              </a:rPr>
            </a:br>
            <a:r>
              <a:rPr lang="tr-TR" sz="3200" b="1" dirty="0" smtClean="0">
                <a:effectLst/>
                <a:latin typeface="Times New Roman" panose="02020603050405020304" pitchFamily="18" charset="0"/>
                <a:ea typeface="Calibri" panose="020F0502020204030204" pitchFamily="34" charset="0"/>
              </a:rPr>
              <a:t>karı-koca ilişkiniz bitse bile anne-baba rolünüzün devam ettiğini ve çocuğunuzun her ikinize de ihtiyacının olduğunu unutmayın</a:t>
            </a:r>
            <a:r>
              <a:rPr lang="tr-TR" sz="3200" b="1" dirty="0" smtClean="0">
                <a:effectLst/>
                <a:latin typeface="Times New Roman" panose="02020603050405020304" pitchFamily="18" charset="0"/>
                <a:ea typeface="Calibri" panose="020F0502020204030204" pitchFamily="34" charset="0"/>
              </a:rPr>
              <a:t/>
            </a:r>
            <a:br>
              <a:rPr lang="tr-TR" sz="3200" b="1" dirty="0" smtClean="0">
                <a:effectLst/>
                <a:latin typeface="Times New Roman" panose="02020603050405020304" pitchFamily="18" charset="0"/>
                <a:ea typeface="Calibri" panose="020F0502020204030204" pitchFamily="34" charset="0"/>
              </a:rPr>
            </a:br>
            <a:r>
              <a:rPr lang="tr-TR" sz="3200" b="1" dirty="0" smtClean="0">
                <a:effectLst/>
                <a:latin typeface="Times New Roman" panose="02020603050405020304" pitchFamily="18" charset="0"/>
                <a:ea typeface="Calibri" panose="020F0502020204030204" pitchFamily="34" charset="0"/>
              </a:rPr>
              <a:t/>
            </a:r>
            <a:br>
              <a:rPr lang="tr-TR" sz="3200" b="1" dirty="0" smtClean="0">
                <a:effectLst/>
                <a:latin typeface="Times New Roman" panose="02020603050405020304" pitchFamily="18" charset="0"/>
                <a:ea typeface="Calibri" panose="020F0502020204030204" pitchFamily="34" charset="0"/>
              </a:rPr>
            </a:br>
            <a:endParaRPr lang="tr-TR" sz="3200" dirty="0"/>
          </a:p>
        </p:txBody>
      </p:sp>
    </p:spTree>
    <p:extLst>
      <p:ext uri="{BB962C8B-B14F-4D97-AF65-F5344CB8AC3E}">
        <p14:creationId xmlns="" xmlns:p14="http://schemas.microsoft.com/office/powerpoint/2010/main" val="12412752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BBAD46DA-9C35-4078-B631-C4FCB3BBD5AE}"/>
              </a:ext>
            </a:extLst>
          </p:cNvPr>
          <p:cNvSpPr>
            <a:spLocks noGrp="1"/>
          </p:cNvSpPr>
          <p:nvPr>
            <p:ph type="title"/>
          </p:nvPr>
        </p:nvSpPr>
        <p:spPr>
          <a:xfrm>
            <a:off x="1581877" y="982134"/>
            <a:ext cx="8453907" cy="3936230"/>
          </a:xfrm>
        </p:spPr>
        <p:txBody>
          <a:bodyPr>
            <a:normAutofit/>
          </a:bodyPr>
          <a:lstStyle/>
          <a:p>
            <a:pPr marL="342900" lvl="0" indent="-342900">
              <a:lnSpc>
                <a:spcPct val="115000"/>
              </a:lnSpc>
              <a:spcAft>
                <a:spcPts val="1000"/>
              </a:spcAft>
            </a:pPr>
            <a:r>
              <a:rPr lang="tr-TR" sz="4000" b="1" dirty="0">
                <a:effectLst/>
                <a:latin typeface="Times New Roman" panose="02020603050405020304" pitchFamily="18" charset="0"/>
                <a:ea typeface="Calibri" panose="020F0502020204030204" pitchFamily="34" charset="0"/>
              </a:rPr>
              <a:t>Eğer uzaktaki anne ya da baba iseniz evde çocuğunuza ait özel eşyaların  (oyuncak, kitap, odası) olmasına özen gösterin…</a:t>
            </a:r>
            <a:r>
              <a:rPr lang="tr-TR" sz="3600" dirty="0">
                <a:effectLst/>
                <a:latin typeface="Calibri" panose="020F0502020204030204" pitchFamily="34" charset="0"/>
                <a:ea typeface="Calibri" panose="020F0502020204030204" pitchFamily="34" charset="0"/>
              </a:rPr>
              <a:t/>
            </a:r>
            <a:br>
              <a:rPr lang="tr-TR" sz="3600" dirty="0">
                <a:effectLst/>
                <a:latin typeface="Calibri" panose="020F0502020204030204" pitchFamily="34" charset="0"/>
                <a:ea typeface="Calibri" panose="020F0502020204030204" pitchFamily="34" charset="0"/>
              </a:rPr>
            </a:br>
            <a:endParaRPr lang="tr-TR" dirty="0"/>
          </a:p>
        </p:txBody>
      </p:sp>
    </p:spTree>
    <p:extLst>
      <p:ext uri="{BB962C8B-B14F-4D97-AF65-F5344CB8AC3E}">
        <p14:creationId xmlns="" xmlns:p14="http://schemas.microsoft.com/office/powerpoint/2010/main" val="32877829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EBEVEYNİN BİRİNİ KAYBETMİŞ AİLELERE TAVSİYELER</a:t>
            </a:r>
            <a:endParaRPr lang="tr-TR" dirty="0"/>
          </a:p>
        </p:txBody>
      </p:sp>
      <p:sp>
        <p:nvSpPr>
          <p:cNvPr id="3" name="2 Metin Yer Tutucusu"/>
          <p:cNvSpPr>
            <a:spLocks noGrp="1"/>
          </p:cNvSpPr>
          <p:nvPr>
            <p:ph type="body" sz="half" idx="13"/>
          </p:nvPr>
        </p:nvSpPr>
        <p:spPr/>
        <p:txBody>
          <a:bodyPr/>
          <a:lstStyle/>
          <a:p>
            <a:endParaRPr lang="tr-TR"/>
          </a:p>
        </p:txBody>
      </p:sp>
      <p:sp>
        <p:nvSpPr>
          <p:cNvPr id="4" name="3 Metin Yer Tutucusu"/>
          <p:cNvSpPr>
            <a:spLocks noGrp="1"/>
          </p:cNvSpPr>
          <p:nvPr>
            <p:ph type="body" sz="half" idx="2"/>
          </p:nvPr>
        </p:nvSpPr>
        <p:spPr>
          <a:xfrm>
            <a:off x="1154956" y="3148149"/>
            <a:ext cx="9244897" cy="2878909"/>
          </a:xfrm>
        </p:spPr>
        <p:txBody>
          <a:bodyPr>
            <a:noAutofit/>
          </a:bodyPr>
          <a:lstStyle/>
          <a:p>
            <a:r>
              <a:rPr lang="tr-TR" sz="2000" dirty="0" smtClean="0"/>
              <a:t>Çocuk kaybettiği anne veya babasıyla ilgili konuşmak isterse onu dinleyin, konuşmasını kesmeyin, engellemeyin, çocuk bu konuları konuştukça kafasındaki soru işaretlerine cevap buldukça bu duruma alışması daha kolay olacaktır.</a:t>
            </a:r>
          </a:p>
          <a:p>
            <a:r>
              <a:rPr lang="tr-TR" sz="2000" dirty="0" smtClean="0"/>
              <a:t>Çocukları büyükleri sen bize annenin veya babanın emanetisin, aynı ölen anne-babana benziyorsun, bu yaşta yetim-öksüz kaldı gibi kelimeler kullanmayın, çocuğa acıyor olsanız bile bunu ona hissettirmeyin.</a:t>
            </a:r>
          </a:p>
          <a:p>
            <a:r>
              <a:rPr lang="tr-TR" sz="2000" dirty="0" smtClean="0"/>
              <a:t>Küçük çocuklar bulunduğu ortamda kendini güvende hissederse ve fiziksel ihtiyaçları karşılanırsa bu durumla baş etmesi kolaylaşır.</a:t>
            </a:r>
          </a:p>
          <a:p>
            <a:r>
              <a:rPr lang="tr-TR" sz="2000" dirty="0" smtClean="0"/>
              <a:t>Ergenlik döneminde veya girmeden ailede hangi birey eksikse o bireyin yerine çocuğa olumlu rol model olacak biriyle vakit geçirmesini sağlayın</a:t>
            </a:r>
          </a:p>
          <a:p>
            <a:endParaRPr lang="tr-TR"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F978CC05-0753-4DE0-9E16-0E0CD9A00B75}"/>
              </a:ext>
            </a:extLst>
          </p:cNvPr>
          <p:cNvSpPr>
            <a:spLocks noGrp="1"/>
          </p:cNvSpPr>
          <p:nvPr>
            <p:ph type="title"/>
          </p:nvPr>
        </p:nvSpPr>
        <p:spPr/>
        <p:txBody>
          <a:bodyPr>
            <a:normAutofit fontScale="90000"/>
          </a:bodyPr>
          <a:lstStyle/>
          <a:p>
            <a:r>
              <a:rPr lang="tr-TR" b="1" dirty="0" smtClean="0">
                <a:solidFill>
                  <a:schemeClr val="accent1"/>
                </a:solidFill>
                <a:latin typeface="Calibri" panose="020F0502020204030204" pitchFamily="34" charset="0"/>
              </a:rPr>
              <a:t/>
            </a:r>
            <a:br>
              <a:rPr lang="tr-TR" b="1" dirty="0" smtClean="0">
                <a:solidFill>
                  <a:schemeClr val="accent1"/>
                </a:solidFill>
                <a:latin typeface="Calibri" panose="020F0502020204030204" pitchFamily="34" charset="0"/>
              </a:rPr>
            </a:br>
            <a:r>
              <a:rPr lang="tr-TR" b="1" dirty="0" smtClean="0">
                <a:solidFill>
                  <a:schemeClr val="accent1"/>
                </a:solidFill>
                <a:latin typeface="Calibri" panose="020F0502020204030204" pitchFamily="34" charset="0"/>
              </a:rPr>
              <a:t/>
            </a:r>
            <a:br>
              <a:rPr lang="tr-TR" b="1" dirty="0" smtClean="0">
                <a:solidFill>
                  <a:schemeClr val="accent1"/>
                </a:solidFill>
                <a:latin typeface="Calibri" panose="020F0502020204030204" pitchFamily="34" charset="0"/>
              </a:rPr>
            </a:br>
            <a:r>
              <a:rPr lang="tr-TR" b="1" dirty="0" smtClean="0">
                <a:solidFill>
                  <a:schemeClr val="accent1"/>
                </a:solidFill>
                <a:latin typeface="Calibri" panose="020F0502020204030204" pitchFamily="34" charset="0"/>
              </a:rPr>
              <a:t/>
            </a:r>
            <a:br>
              <a:rPr lang="tr-TR" b="1" dirty="0" smtClean="0">
                <a:solidFill>
                  <a:schemeClr val="accent1"/>
                </a:solidFill>
                <a:latin typeface="Calibri" panose="020F0502020204030204" pitchFamily="34" charset="0"/>
              </a:rPr>
            </a:br>
            <a:r>
              <a:rPr lang="tr-TR" b="1" dirty="0" smtClean="0">
                <a:solidFill>
                  <a:schemeClr val="accent1"/>
                </a:solidFill>
                <a:latin typeface="Calibri" panose="020F0502020204030204" pitchFamily="34" charset="0"/>
              </a:rPr>
              <a:t/>
            </a:r>
            <a:br>
              <a:rPr lang="tr-TR" b="1" dirty="0" smtClean="0">
                <a:solidFill>
                  <a:schemeClr val="accent1"/>
                </a:solidFill>
                <a:latin typeface="Calibri" panose="020F0502020204030204" pitchFamily="34" charset="0"/>
              </a:rPr>
            </a:br>
            <a:r>
              <a:rPr lang="tr-TR" b="1" dirty="0" smtClean="0">
                <a:solidFill>
                  <a:schemeClr val="accent1"/>
                </a:solidFill>
                <a:latin typeface="Calibri" panose="020F0502020204030204" pitchFamily="34" charset="0"/>
              </a:rPr>
              <a:t/>
            </a:r>
            <a:br>
              <a:rPr lang="tr-TR" b="1" dirty="0" smtClean="0">
                <a:solidFill>
                  <a:schemeClr val="accent1"/>
                </a:solidFill>
                <a:latin typeface="Calibri" panose="020F0502020204030204" pitchFamily="34" charset="0"/>
              </a:rPr>
            </a:br>
            <a:r>
              <a:rPr lang="tr-TR" b="1" dirty="0" smtClean="0">
                <a:solidFill>
                  <a:schemeClr val="accent1"/>
                </a:solidFill>
                <a:latin typeface="Calibri" panose="020F0502020204030204" pitchFamily="34" charset="0"/>
              </a:rPr>
              <a:t/>
            </a:r>
            <a:br>
              <a:rPr lang="tr-TR" b="1" dirty="0" smtClean="0">
                <a:solidFill>
                  <a:schemeClr val="accent1"/>
                </a:solidFill>
                <a:latin typeface="Calibri" panose="020F0502020204030204" pitchFamily="34" charset="0"/>
              </a:rPr>
            </a:br>
            <a:r>
              <a:rPr lang="tr-TR" b="1" dirty="0" smtClean="0">
                <a:solidFill>
                  <a:schemeClr val="accent1"/>
                </a:solidFill>
                <a:latin typeface="Calibri" panose="020F0502020204030204" pitchFamily="34" charset="0"/>
              </a:rPr>
              <a:t/>
            </a:r>
            <a:br>
              <a:rPr lang="tr-TR" b="1" dirty="0" smtClean="0">
                <a:solidFill>
                  <a:schemeClr val="accent1"/>
                </a:solidFill>
                <a:latin typeface="Calibri" panose="020F0502020204030204" pitchFamily="34" charset="0"/>
              </a:rPr>
            </a:br>
            <a:r>
              <a:rPr lang="tr-TR" b="1" dirty="0" smtClean="0">
                <a:solidFill>
                  <a:schemeClr val="accent1"/>
                </a:solidFill>
                <a:latin typeface="Calibri" panose="020F0502020204030204" pitchFamily="34" charset="0"/>
              </a:rPr>
              <a:t>BU KONUYLA İLGİLİ AYRICA DESTEK ALMAK İSTERSENİZ OKUL REHBERLİK SERVİSİNE BAŞVURABİLİRSİNİZ</a:t>
            </a:r>
            <a:endParaRPr lang="tr-TR" dirty="0"/>
          </a:p>
        </p:txBody>
      </p:sp>
    </p:spTree>
    <p:extLst>
      <p:ext uri="{BB962C8B-B14F-4D97-AF65-F5344CB8AC3E}">
        <p14:creationId xmlns="" xmlns:p14="http://schemas.microsoft.com/office/powerpoint/2010/main" val="3063102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F85C07A-4AD2-4A8A-9CF8-967759B16944}"/>
              </a:ext>
            </a:extLst>
          </p:cNvPr>
          <p:cNvSpPr>
            <a:spLocks noGrp="1"/>
          </p:cNvSpPr>
          <p:nvPr>
            <p:ph type="title"/>
          </p:nvPr>
        </p:nvSpPr>
        <p:spPr/>
        <p:txBody>
          <a:bodyPr/>
          <a:lstStyle/>
          <a:p>
            <a:r>
              <a:rPr lang="tr-TR" dirty="0"/>
              <a:t>Tek ebeveynlik…</a:t>
            </a:r>
          </a:p>
        </p:txBody>
      </p:sp>
      <p:sp>
        <p:nvSpPr>
          <p:cNvPr id="3" name="İçerik Yer Tutucusu 2">
            <a:extLst>
              <a:ext uri="{FF2B5EF4-FFF2-40B4-BE49-F238E27FC236}">
                <a16:creationId xmlns="" xmlns:a16="http://schemas.microsoft.com/office/drawing/2014/main" id="{7B02CE92-D8DF-409D-A690-7D8173DDB975}"/>
              </a:ext>
            </a:extLst>
          </p:cNvPr>
          <p:cNvSpPr>
            <a:spLocks noGrp="1"/>
          </p:cNvSpPr>
          <p:nvPr>
            <p:ph idx="1"/>
          </p:nvPr>
        </p:nvSpPr>
        <p:spPr/>
        <p:txBody>
          <a:bodyPr>
            <a:noAutofit/>
          </a:bodyPr>
          <a:lstStyle/>
          <a:p>
            <a:r>
              <a:rPr lang="tr-TR" sz="3200" dirty="0"/>
              <a:t>Çeşitli nedenlerle tek başına kalmış annenin ya da babanın, çocuğun bakımını tek başına üstlenmesi hem ebeveyn hem de çocuk açısından </a:t>
            </a:r>
            <a:r>
              <a:rPr lang="tr-TR" sz="3200" dirty="0" err="1"/>
              <a:t>travmatik</a:t>
            </a:r>
            <a:r>
              <a:rPr lang="tr-TR" sz="3200" dirty="0"/>
              <a:t> sonuçlar da doğurabiliyor. </a:t>
            </a:r>
          </a:p>
        </p:txBody>
      </p:sp>
    </p:spTree>
    <p:extLst>
      <p:ext uri="{BB962C8B-B14F-4D97-AF65-F5344CB8AC3E}">
        <p14:creationId xmlns="" xmlns:p14="http://schemas.microsoft.com/office/powerpoint/2010/main" val="1199337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73EC6C59-9CA2-487A-98CD-BC7B7A74C094}"/>
              </a:ext>
            </a:extLst>
          </p:cNvPr>
          <p:cNvSpPr>
            <a:spLocks noGrp="1"/>
          </p:cNvSpPr>
          <p:nvPr>
            <p:ph type="title"/>
          </p:nvPr>
        </p:nvSpPr>
        <p:spPr/>
        <p:txBody>
          <a:bodyPr/>
          <a:lstStyle/>
          <a:p>
            <a:r>
              <a:rPr lang="tr-TR" dirty="0"/>
              <a:t>Tek ebeveynlik…</a:t>
            </a:r>
          </a:p>
        </p:txBody>
      </p:sp>
      <p:pic>
        <p:nvPicPr>
          <p:cNvPr id="5" name="İçerik Yer Tutucusu 4">
            <a:extLst>
              <a:ext uri="{FF2B5EF4-FFF2-40B4-BE49-F238E27FC236}">
                <a16:creationId xmlns="" xmlns:a16="http://schemas.microsoft.com/office/drawing/2014/main" id="{68B62CD9-77A6-4BB4-A82E-2AB7753E6325}"/>
              </a:ext>
            </a:extLst>
          </p:cNvPr>
          <p:cNvPicPr>
            <a:picLocks noGrp="1" noChangeAspect="1"/>
          </p:cNvPicPr>
          <p:nvPr>
            <p:ph idx="1"/>
          </p:nvPr>
        </p:nvPicPr>
        <p:blipFill>
          <a:blip r:embed="rId2"/>
          <a:stretch>
            <a:fillRect/>
          </a:stretch>
        </p:blipFill>
        <p:spPr>
          <a:xfrm>
            <a:off x="550415" y="2352585"/>
            <a:ext cx="8327255" cy="3755253"/>
          </a:xfrm>
        </p:spPr>
      </p:pic>
    </p:spTree>
    <p:extLst>
      <p:ext uri="{BB962C8B-B14F-4D97-AF65-F5344CB8AC3E}">
        <p14:creationId xmlns="" xmlns:p14="http://schemas.microsoft.com/office/powerpoint/2010/main" val="159177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E6808F0-2F21-4C4C-99A7-F20AF49B1CFF}"/>
              </a:ext>
            </a:extLst>
          </p:cNvPr>
          <p:cNvSpPr>
            <a:spLocks noGrp="1"/>
          </p:cNvSpPr>
          <p:nvPr>
            <p:ph type="title"/>
          </p:nvPr>
        </p:nvSpPr>
        <p:spPr/>
        <p:txBody>
          <a:bodyPr/>
          <a:lstStyle/>
          <a:p>
            <a:r>
              <a:rPr lang="tr-TR" dirty="0"/>
              <a:t>Tek ebeveynlik…</a:t>
            </a:r>
          </a:p>
        </p:txBody>
      </p:sp>
      <p:sp>
        <p:nvSpPr>
          <p:cNvPr id="3" name="İçerik Yer Tutucusu 2">
            <a:extLst>
              <a:ext uri="{FF2B5EF4-FFF2-40B4-BE49-F238E27FC236}">
                <a16:creationId xmlns="" xmlns:a16="http://schemas.microsoft.com/office/drawing/2014/main" id="{7A76DDC8-251B-4F2D-91B0-0AD9AA0A04D5}"/>
              </a:ext>
            </a:extLst>
          </p:cNvPr>
          <p:cNvSpPr>
            <a:spLocks noGrp="1"/>
          </p:cNvSpPr>
          <p:nvPr>
            <p:ph idx="1"/>
          </p:nvPr>
        </p:nvSpPr>
        <p:spPr/>
        <p:txBody>
          <a:bodyPr>
            <a:normAutofit/>
          </a:bodyPr>
          <a:lstStyle/>
          <a:p>
            <a:r>
              <a:rPr lang="tr-TR" sz="2800" dirty="0"/>
              <a:t>Bilimsel çalışmalar tek ebeveynliği: Bir ebeveyn ve ona bağımlı olarak yaşayan çocuk veya çocuklardan oluşan aile olarak tanımlıyor. Tek ebeveynli ailelerin sayısının son yirmi yılda yaklaşık iki katına çıktığını, okullarda öğrenci sayısının yaklaşık yüzde </a:t>
            </a:r>
            <a:r>
              <a:rPr lang="tr-TR" sz="2800" dirty="0" smtClean="0"/>
              <a:t>on ile yüzde yirmi arasında </a:t>
            </a:r>
            <a:r>
              <a:rPr lang="tr-TR" sz="2800" dirty="0"/>
              <a:t>tek ebeveynli öğrenciler olduğunu görmekteyiz.</a:t>
            </a:r>
          </a:p>
        </p:txBody>
      </p:sp>
    </p:spTree>
    <p:extLst>
      <p:ext uri="{BB962C8B-B14F-4D97-AF65-F5344CB8AC3E}">
        <p14:creationId xmlns="" xmlns:p14="http://schemas.microsoft.com/office/powerpoint/2010/main" val="3194753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CC28907D-4EE9-4E14-884B-E34360517E4B}"/>
              </a:ext>
            </a:extLst>
          </p:cNvPr>
          <p:cNvSpPr>
            <a:spLocks noGrp="1"/>
          </p:cNvSpPr>
          <p:nvPr>
            <p:ph type="title"/>
          </p:nvPr>
        </p:nvSpPr>
        <p:spPr/>
        <p:txBody>
          <a:bodyPr/>
          <a:lstStyle/>
          <a:p>
            <a:r>
              <a:rPr lang="tr-TR" sz="3600" b="1" dirty="0">
                <a:effectLst/>
                <a:latin typeface="Times New Roman" panose="02020603050405020304" pitchFamily="18" charset="0"/>
                <a:ea typeface="Calibri" panose="020F0502020204030204" pitchFamily="34" charset="0"/>
              </a:rPr>
              <a:t>Tek Ebeveynli Aile Tipleri:</a:t>
            </a:r>
            <a:r>
              <a:rPr lang="tr-TR" sz="3600" dirty="0">
                <a:effectLst/>
                <a:latin typeface="Times New Roman" panose="02020603050405020304" pitchFamily="18" charset="0"/>
                <a:ea typeface="Calibri" panose="020F0502020204030204" pitchFamily="34" charset="0"/>
              </a:rPr>
              <a:t> </a:t>
            </a:r>
            <a:endParaRPr lang="tr-TR" dirty="0"/>
          </a:p>
        </p:txBody>
      </p:sp>
      <p:sp>
        <p:nvSpPr>
          <p:cNvPr id="3" name="İçerik Yer Tutucusu 2">
            <a:extLst>
              <a:ext uri="{FF2B5EF4-FFF2-40B4-BE49-F238E27FC236}">
                <a16:creationId xmlns="" xmlns:a16="http://schemas.microsoft.com/office/drawing/2014/main" id="{F2E8923D-A59E-4B2D-A138-682D9780B768}"/>
              </a:ext>
            </a:extLst>
          </p:cNvPr>
          <p:cNvSpPr>
            <a:spLocks noGrp="1"/>
          </p:cNvSpPr>
          <p:nvPr>
            <p:ph idx="1"/>
          </p:nvPr>
        </p:nvSpPr>
        <p:spPr/>
        <p:txBody>
          <a:bodyPr>
            <a:normAutofit/>
          </a:bodyPr>
          <a:lstStyle/>
          <a:p>
            <a:pPr>
              <a:lnSpc>
                <a:spcPct val="115000"/>
              </a:lnSpc>
              <a:spcAft>
                <a:spcPts val="1000"/>
              </a:spcAft>
            </a:pPr>
            <a:r>
              <a:rPr lang="tr-TR" sz="2800" dirty="0">
                <a:effectLst/>
                <a:latin typeface="Times New Roman" panose="02020603050405020304" pitchFamily="18" charset="0"/>
                <a:ea typeface="Calibri" panose="020F0502020204030204" pitchFamily="34" charset="0"/>
              </a:rPr>
              <a:t>Boşanma sonucu oluşan tek ebeveynli aile </a:t>
            </a:r>
            <a:endParaRPr lang="tr-TR" sz="2800" dirty="0">
              <a:effectLst/>
              <a:latin typeface="Calibri" panose="020F0502020204030204" pitchFamily="34" charset="0"/>
              <a:ea typeface="Calibri" panose="020F0502020204030204" pitchFamily="34" charset="0"/>
            </a:endParaRPr>
          </a:p>
          <a:p>
            <a:pPr>
              <a:lnSpc>
                <a:spcPct val="115000"/>
              </a:lnSpc>
              <a:spcAft>
                <a:spcPts val="1000"/>
              </a:spcAft>
            </a:pPr>
            <a:r>
              <a:rPr lang="tr-TR" sz="2800" dirty="0">
                <a:effectLst/>
                <a:latin typeface="Times New Roman" panose="02020603050405020304" pitchFamily="18" charset="0"/>
                <a:ea typeface="Calibri" panose="020F0502020204030204" pitchFamily="34" charset="0"/>
              </a:rPr>
              <a:t>Eşi ölen ebeveyn ile çocuklarının oluşturduğu tek ebeveynli aile</a:t>
            </a:r>
            <a:endParaRPr lang="tr-TR" sz="2800" dirty="0">
              <a:effectLst/>
              <a:latin typeface="Calibri" panose="020F0502020204030204" pitchFamily="34" charset="0"/>
              <a:ea typeface="Calibri" panose="020F0502020204030204" pitchFamily="34" charset="0"/>
            </a:endParaRPr>
          </a:p>
          <a:p>
            <a:pPr>
              <a:lnSpc>
                <a:spcPct val="115000"/>
              </a:lnSpc>
              <a:spcAft>
                <a:spcPts val="1000"/>
              </a:spcAft>
            </a:pPr>
            <a:r>
              <a:rPr lang="tr-TR" sz="2800" dirty="0">
                <a:effectLst/>
                <a:latin typeface="Times New Roman" panose="02020603050405020304" pitchFamily="18" charset="0"/>
                <a:ea typeface="Calibri" panose="020F0502020204030204" pitchFamily="34" charset="0"/>
              </a:rPr>
              <a:t>Eşlerin ayrı yaşaması sonucu oluşan tek ebeveynli aile</a:t>
            </a:r>
            <a:endParaRPr lang="tr-TR" sz="2800" dirty="0">
              <a:effectLst/>
              <a:latin typeface="Calibri" panose="020F0502020204030204" pitchFamily="34" charset="0"/>
              <a:ea typeface="Calibri" panose="020F0502020204030204" pitchFamily="34" charset="0"/>
            </a:endParaRPr>
          </a:p>
          <a:p>
            <a:pPr>
              <a:lnSpc>
                <a:spcPct val="115000"/>
              </a:lnSpc>
              <a:spcAft>
                <a:spcPts val="1000"/>
              </a:spcAft>
            </a:pPr>
            <a:r>
              <a:rPr lang="tr-TR" sz="2800" dirty="0">
                <a:effectLst/>
                <a:latin typeface="Times New Roman" panose="02020603050405020304" pitchFamily="18" charset="0"/>
                <a:ea typeface="Calibri" panose="020F0502020204030204" pitchFamily="34" charset="0"/>
              </a:rPr>
              <a:t>Evlilik dışı birliktelikten çocuk sahibi olan tek ebeveynli aile</a:t>
            </a:r>
            <a:endParaRPr lang="tr-TR" sz="2800" dirty="0">
              <a:effectLst/>
              <a:latin typeface="Calibri" panose="020F0502020204030204" pitchFamily="34" charset="0"/>
              <a:ea typeface="Calibri" panose="020F0502020204030204" pitchFamily="34" charset="0"/>
            </a:endParaRPr>
          </a:p>
          <a:p>
            <a:endParaRPr lang="tr-TR" dirty="0"/>
          </a:p>
        </p:txBody>
      </p:sp>
    </p:spTree>
    <p:extLst>
      <p:ext uri="{BB962C8B-B14F-4D97-AF65-F5344CB8AC3E}">
        <p14:creationId xmlns="" xmlns:p14="http://schemas.microsoft.com/office/powerpoint/2010/main" val="3830847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03DDB5E3-6AE6-4ADF-9155-FC5B3CBD6DDF}"/>
              </a:ext>
            </a:extLst>
          </p:cNvPr>
          <p:cNvSpPr>
            <a:spLocks noGrp="1"/>
          </p:cNvSpPr>
          <p:nvPr>
            <p:ph type="title"/>
          </p:nvPr>
        </p:nvSpPr>
        <p:spPr>
          <a:xfrm>
            <a:off x="1" y="4572000"/>
            <a:ext cx="11769633" cy="2286000"/>
          </a:xfrm>
        </p:spPr>
        <p:txBody>
          <a:bodyPr>
            <a:normAutofit/>
          </a:bodyPr>
          <a:lstStyle/>
          <a:p>
            <a:r>
              <a:rPr lang="tr-TR" sz="2400" dirty="0">
                <a:effectLst/>
                <a:latin typeface="Times New Roman" panose="02020603050405020304" pitchFamily="18" charset="0"/>
                <a:ea typeface="Calibri" panose="020F0502020204030204" pitchFamily="34" charset="0"/>
              </a:rPr>
              <a:t>Ayrılığın sebebi her ne olursa olsun çocuğun bakımı, evin düzeni, rol ve sorumluluklar gibi aileye ilişkin temel alanlarda, ailede kalan ebeveynin yükünün artması kaçınılmaz.</a:t>
            </a:r>
            <a:endParaRPr lang="tr-TR" sz="2400" dirty="0"/>
          </a:p>
        </p:txBody>
      </p:sp>
      <p:sp>
        <p:nvSpPr>
          <p:cNvPr id="3" name="Metin Yer Tutucusu 2">
            <a:extLst>
              <a:ext uri="{FF2B5EF4-FFF2-40B4-BE49-F238E27FC236}">
                <a16:creationId xmlns="" xmlns:a16="http://schemas.microsoft.com/office/drawing/2014/main" id="{ABB69031-22CF-457F-8AE2-E9B63A6F0E77}"/>
              </a:ext>
            </a:extLst>
          </p:cNvPr>
          <p:cNvSpPr>
            <a:spLocks noGrp="1"/>
          </p:cNvSpPr>
          <p:nvPr>
            <p:ph type="body" idx="1"/>
          </p:nvPr>
        </p:nvSpPr>
        <p:spPr/>
        <p:txBody>
          <a:bodyPr/>
          <a:lstStyle/>
          <a:p>
            <a:endParaRPr lang="tr-TR" dirty="0"/>
          </a:p>
        </p:txBody>
      </p:sp>
      <p:pic>
        <p:nvPicPr>
          <p:cNvPr id="5" name="Resim 4">
            <a:extLst>
              <a:ext uri="{FF2B5EF4-FFF2-40B4-BE49-F238E27FC236}">
                <a16:creationId xmlns="" xmlns:a16="http://schemas.microsoft.com/office/drawing/2014/main" id="{216ED318-D213-4F15-8D2E-AA7B67C909E1}"/>
              </a:ext>
            </a:extLst>
          </p:cNvPr>
          <p:cNvPicPr>
            <a:picLocks noChangeAspect="1"/>
          </p:cNvPicPr>
          <p:nvPr/>
        </p:nvPicPr>
        <p:blipFill>
          <a:blip r:embed="rId2"/>
          <a:stretch>
            <a:fillRect/>
          </a:stretch>
        </p:blipFill>
        <p:spPr>
          <a:xfrm>
            <a:off x="3427830" y="0"/>
            <a:ext cx="5034923" cy="4475018"/>
          </a:xfrm>
          <a:prstGeom prst="rect">
            <a:avLst/>
          </a:prstGeom>
        </p:spPr>
      </p:pic>
    </p:spTree>
    <p:extLst>
      <p:ext uri="{BB962C8B-B14F-4D97-AF65-F5344CB8AC3E}">
        <p14:creationId xmlns="" xmlns:p14="http://schemas.microsoft.com/office/powerpoint/2010/main" val="4178103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8433B957-10A6-4858-A7D3-E7FE05776B7D}"/>
              </a:ext>
            </a:extLst>
          </p:cNvPr>
          <p:cNvSpPr>
            <a:spLocks noGrp="1"/>
          </p:cNvSpPr>
          <p:nvPr>
            <p:ph type="title"/>
          </p:nvPr>
        </p:nvSpPr>
        <p:spPr>
          <a:xfrm>
            <a:off x="7406640" y="3696789"/>
            <a:ext cx="4100155" cy="2664821"/>
          </a:xfrm>
        </p:spPr>
        <p:txBody>
          <a:bodyPr>
            <a:normAutofit/>
          </a:bodyPr>
          <a:lstStyle/>
          <a:p>
            <a:r>
              <a:rPr lang="tr-TR" sz="2400" dirty="0">
                <a:effectLst/>
                <a:latin typeface="Times New Roman" panose="02020603050405020304" pitchFamily="18" charset="0"/>
                <a:ea typeface="Calibri" panose="020F0502020204030204" pitchFamily="34" charset="0"/>
              </a:rPr>
              <a:t>. Bu durum anne ya da babaya olağanüstü sorunlar ve sorumluluklar da yüklemektedir.</a:t>
            </a:r>
            <a:endParaRPr lang="tr-TR" sz="2400" dirty="0"/>
          </a:p>
        </p:txBody>
      </p:sp>
      <p:pic>
        <p:nvPicPr>
          <p:cNvPr id="14" name="Resim Yer Tutucusu 13">
            <a:extLst>
              <a:ext uri="{FF2B5EF4-FFF2-40B4-BE49-F238E27FC236}">
                <a16:creationId xmlns="" xmlns:a16="http://schemas.microsoft.com/office/drawing/2014/main" id="{41A79DEF-932D-4B8E-8614-20392A6D19E8}"/>
              </a:ext>
            </a:extLst>
          </p:cNvPr>
          <p:cNvPicPr>
            <a:picLocks noGrp="1" noChangeAspect="1"/>
          </p:cNvPicPr>
          <p:nvPr>
            <p:ph type="pic" idx="1"/>
          </p:nvPr>
        </p:nvPicPr>
        <p:blipFill>
          <a:blip r:embed="rId2"/>
          <a:srcRect t="5022" b="5022"/>
          <a:stretch>
            <a:fillRect/>
          </a:stretch>
        </p:blipFill>
        <p:spPr/>
      </p:pic>
      <p:sp>
        <p:nvSpPr>
          <p:cNvPr id="4" name="Metin Yer Tutucusu 3">
            <a:extLst>
              <a:ext uri="{FF2B5EF4-FFF2-40B4-BE49-F238E27FC236}">
                <a16:creationId xmlns="" xmlns:a16="http://schemas.microsoft.com/office/drawing/2014/main" id="{043450AC-582E-4445-AB98-21F2AA15D8B5}"/>
              </a:ext>
            </a:extLst>
          </p:cNvPr>
          <p:cNvSpPr>
            <a:spLocks noGrp="1"/>
          </p:cNvSpPr>
          <p:nvPr>
            <p:ph type="body" sz="half" idx="2"/>
          </p:nvPr>
        </p:nvSpPr>
        <p:spPr>
          <a:xfrm>
            <a:off x="1293223" y="2612572"/>
            <a:ext cx="5564777" cy="1828800"/>
          </a:xfrm>
        </p:spPr>
        <p:txBody>
          <a:bodyPr>
            <a:noAutofit/>
          </a:bodyPr>
          <a:lstStyle/>
          <a:p>
            <a:r>
              <a:rPr lang="tr-TR" sz="2400" dirty="0">
                <a:solidFill>
                  <a:schemeClr val="bg2"/>
                </a:solidFill>
                <a:effectLst/>
                <a:latin typeface="Times New Roman" panose="02020603050405020304" pitchFamily="18" charset="0"/>
                <a:ea typeface="Calibri" panose="020F0502020204030204" pitchFamily="34" charset="0"/>
              </a:rPr>
              <a:t>. </a:t>
            </a:r>
            <a:endParaRPr lang="tr-TR" sz="2400" dirty="0">
              <a:solidFill>
                <a:schemeClr val="bg2"/>
              </a:solidFill>
            </a:endParaRPr>
          </a:p>
        </p:txBody>
      </p:sp>
      <p:sp>
        <p:nvSpPr>
          <p:cNvPr id="5" name="4 Dikdörtgen"/>
          <p:cNvSpPr/>
          <p:nvPr/>
        </p:nvSpPr>
        <p:spPr>
          <a:xfrm>
            <a:off x="7315200" y="796834"/>
            <a:ext cx="3879668" cy="2585323"/>
          </a:xfrm>
          <a:prstGeom prst="rect">
            <a:avLst/>
          </a:prstGeom>
        </p:spPr>
        <p:txBody>
          <a:bodyPr wrap="square">
            <a:spAutoFit/>
          </a:bodyPr>
          <a:lstStyle/>
          <a:p>
            <a:r>
              <a:rPr lang="tr-TR" dirty="0" smtClean="0">
                <a:solidFill>
                  <a:srgbClr val="FF0000"/>
                </a:solidFill>
                <a:latin typeface="Times New Roman" panose="02020603050405020304" pitchFamily="18" charset="0"/>
                <a:ea typeface="Calibri" panose="020F0502020204030204" pitchFamily="34" charset="0"/>
              </a:rPr>
              <a:t>Ülkemizde tek Ülkemizde tek ebeveynli anneler ve babalar tek ebeveyn oldukları ilk zamanlarda genel olarak çocuğu tek başına yetiştirmek ile ilgili yoğun endişe yaşamaktadırlar. ebeveynli anneler ve babalar tek ebeveyn oldukları ilk zamanlarda genel olarak çocuğu tek başına yetiştirmek ile ilgili yoğun endişe yaşamaktadırlar. </a:t>
            </a:r>
            <a:endParaRPr lang="tr-TR" dirty="0">
              <a:solidFill>
                <a:srgbClr val="FF0000"/>
              </a:solidFill>
            </a:endParaRPr>
          </a:p>
        </p:txBody>
      </p:sp>
    </p:spTree>
    <p:extLst>
      <p:ext uri="{BB962C8B-B14F-4D97-AF65-F5344CB8AC3E}">
        <p14:creationId xmlns="" xmlns:p14="http://schemas.microsoft.com/office/powerpoint/2010/main" val="836367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C19D3F26-7893-4BD8-A09B-2AB21808A5FD}"/>
              </a:ext>
            </a:extLst>
          </p:cNvPr>
          <p:cNvSpPr>
            <a:spLocks noGrp="1"/>
          </p:cNvSpPr>
          <p:nvPr>
            <p:ph type="title"/>
          </p:nvPr>
        </p:nvSpPr>
        <p:spPr>
          <a:xfrm>
            <a:off x="1154955" y="2677645"/>
            <a:ext cx="4566973" cy="2420828"/>
          </a:xfrm>
        </p:spPr>
        <p:txBody>
          <a:bodyPr/>
          <a:lstStyle/>
          <a:p>
            <a:endParaRPr lang="tr-TR" dirty="0"/>
          </a:p>
        </p:txBody>
      </p:sp>
      <p:sp>
        <p:nvSpPr>
          <p:cNvPr id="3" name="Metin Yer Tutucusu 2">
            <a:extLst>
              <a:ext uri="{FF2B5EF4-FFF2-40B4-BE49-F238E27FC236}">
                <a16:creationId xmlns="" xmlns:a16="http://schemas.microsoft.com/office/drawing/2014/main" id="{E5CF8C8E-8814-4A76-91F4-B7662867FCEE}"/>
              </a:ext>
            </a:extLst>
          </p:cNvPr>
          <p:cNvSpPr>
            <a:spLocks noGrp="1"/>
          </p:cNvSpPr>
          <p:nvPr>
            <p:ph type="body" idx="1"/>
          </p:nvPr>
        </p:nvSpPr>
        <p:spPr/>
        <p:txBody>
          <a:bodyPr>
            <a:normAutofit/>
          </a:bodyPr>
          <a:lstStyle/>
          <a:p>
            <a:r>
              <a:rPr kumimoji="0" lang="tr-TR" sz="2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Yapılan araştırmalar,tek ebeveyn kalan anne ya da baba, süreci ne kadar sağlıklı atlatırsa, çocuğun da süreci o kadar sağlıklı atlattığını göstermektedir.</a:t>
            </a:r>
            <a:endParaRPr lang="tr-TR" dirty="0"/>
          </a:p>
        </p:txBody>
      </p:sp>
      <p:pic>
        <p:nvPicPr>
          <p:cNvPr id="5" name="Resim 4">
            <a:extLst>
              <a:ext uri="{FF2B5EF4-FFF2-40B4-BE49-F238E27FC236}">
                <a16:creationId xmlns="" xmlns:a16="http://schemas.microsoft.com/office/drawing/2014/main" id="{BDDDEB34-B31A-4852-925E-1A4651DF5CCC}"/>
              </a:ext>
            </a:extLst>
          </p:cNvPr>
          <p:cNvPicPr>
            <a:picLocks noChangeAspect="1"/>
          </p:cNvPicPr>
          <p:nvPr/>
        </p:nvPicPr>
        <p:blipFill>
          <a:blip r:embed="rId2"/>
          <a:stretch>
            <a:fillRect/>
          </a:stretch>
        </p:blipFill>
        <p:spPr>
          <a:xfrm>
            <a:off x="1272521" y="2782148"/>
            <a:ext cx="4234464" cy="2185300"/>
          </a:xfrm>
          <a:prstGeom prst="rect">
            <a:avLst/>
          </a:prstGeom>
        </p:spPr>
      </p:pic>
    </p:spTree>
    <p:extLst>
      <p:ext uri="{BB962C8B-B14F-4D97-AF65-F5344CB8AC3E}">
        <p14:creationId xmlns="" xmlns:p14="http://schemas.microsoft.com/office/powerpoint/2010/main" val="42295429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163</TotalTime>
  <Words>571</Words>
  <Application>Microsoft Office PowerPoint</Application>
  <PresentationFormat>Özel</PresentationFormat>
  <Paragraphs>48</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Gündönümü</vt:lpstr>
      <vt:lpstr>     TEK EBEVEYN OLMAK</vt:lpstr>
      <vt:lpstr>Tek ebeveynlik…</vt:lpstr>
      <vt:lpstr>Tek ebeveynlik…</vt:lpstr>
      <vt:lpstr>Tek ebeveynlik…</vt:lpstr>
      <vt:lpstr>Tek ebeveynlik…</vt:lpstr>
      <vt:lpstr>Tek Ebeveynli Aile Tipleri: </vt:lpstr>
      <vt:lpstr>Ayrılığın sebebi her ne olursa olsun çocuğun bakımı, evin düzeni, rol ve sorumluluklar gibi aileye ilişkin temel alanlarda, ailede kalan ebeveynin yükünün artması kaçınılmaz.</vt:lpstr>
      <vt:lpstr>. Bu durum anne ya da babaya olağanüstü sorunlar ve sorumluluklar da yüklemektedir.</vt:lpstr>
      <vt:lpstr>Slayt 9</vt:lpstr>
      <vt:lpstr>Tek ebeveyn olma süreci…</vt:lpstr>
      <vt:lpstr>Tek ebeveyn olma sürecinde ne yapmalı?</vt:lpstr>
      <vt:lpstr>Tek ebeveyn olma sürecinde ne yapmalı?</vt:lpstr>
      <vt:lpstr>Tek ebeveyn olma sürecinde ne yapmalı?</vt:lpstr>
      <vt:lpstr>     Bu süreçte Ebeveyn hayata ne kadar iyi tutunursa çocuk da onu rol model alacaktır.</vt:lpstr>
      <vt:lpstr>Hayatınızın devam ettiğini asla unutmayın   Hayatı tekrar normalleştirmek, sosyal faaliyetlerde bulunmak, gezmek, spor yapmak, yeni hobiler edinmek hem ebeveyne hem de çocuklara iyi gelecektir.</vt:lpstr>
      <vt:lpstr>Çocukla özel zaman geçirin… Özellikle birlikte yapmaktan keyif aldığınız aktiviteleri yapın</vt:lpstr>
      <vt:lpstr>Çocukla doğru, açık, net bir iletişim kurun… Eğer diğer ebeveyn hapse girdiyse, vefat ettiyse veya evden ayrıldıysa bunu mutlaka çocuğa söyleyin, eğer sizden değil başkalarından duyarsa çocuğun size olan güveni sarsabilir, geri dönüşü zor olan çıkmazlara sizi sokabilir.  </vt:lpstr>
      <vt:lpstr>Çocuğu ‘Taraf’ seçmeye zorlamayın… </vt:lpstr>
      <vt:lpstr>Çocukla diğer ebeveyn hakkında konuşurken kişisel sorunlarınızı, duygu ve düşüncelerinizi yansıtmayın… </vt:lpstr>
      <vt:lpstr>Olası problemleri tek ebeveynli olmasına bağlamayın…</vt:lpstr>
      <vt:lpstr>Anne /baba eksiğini aşırı çaba ile kapamaya çalışmayın… her çocuğun biraz anneye biraz babaya ihtiyacı vardır, ne anne babanın yerini doldurabilir ne baba annenin yerini doldurabilir, anne – baba üstüne düşen sorumlulukları çocuk için yapmalıdır</vt:lpstr>
      <vt:lpstr>Çocuk üzerinden ASLA tartışma çıkarmayın… bu durumda çocuk kendisinin yüzünden boşandığınızı sanabilir kendisini suçlu hissedebilir. </vt:lpstr>
      <vt:lpstr>Uzakta olduğunuz zamanlarda da çocukla iletişimde kalın… karı-koca ilişkiniz bitse bile anne-baba rolünüzün devam ettiğini ve çocuğunuzun her ikinize de ihtiyacının olduğunu unutmayın  </vt:lpstr>
      <vt:lpstr>Eğer uzaktaki anne ya da baba iseniz evde çocuğunuza ait özel eşyaların  (oyuncak, kitap, odası) olmasına özen gösterin… </vt:lpstr>
      <vt:lpstr>EBEVEYNİN BİRİNİ KAYBETMİŞ AİLELERE TAVSİYELER</vt:lpstr>
      <vt:lpstr>       BU KONUYLA İLGİLİ AYRICA DESTEK ALMAK İSTERSENİZ OKUL REHBERLİK SERVİSİNE BAŞVURABİLİRSİNİZ</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 EBEVEYN OLMAK</dc:title>
  <dc:creator>Özgül KOÇAK</dc:creator>
  <cp:lastModifiedBy>TR</cp:lastModifiedBy>
  <cp:revision>47</cp:revision>
  <dcterms:created xsi:type="dcterms:W3CDTF">2020-10-11T21:07:58Z</dcterms:created>
  <dcterms:modified xsi:type="dcterms:W3CDTF">2022-10-22T19:16:12Z</dcterms:modified>
</cp:coreProperties>
</file>